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8"/>
  </p:notesMasterIdLst>
  <p:sldIdLst>
    <p:sldId id="274" r:id="rId2"/>
    <p:sldId id="434" r:id="rId3"/>
    <p:sldId id="415" r:id="rId4"/>
    <p:sldId id="436" r:id="rId5"/>
    <p:sldId id="435" r:id="rId6"/>
    <p:sldId id="437" r:id="rId7"/>
    <p:sldId id="438" r:id="rId8"/>
    <p:sldId id="439" r:id="rId9"/>
    <p:sldId id="446" r:id="rId10"/>
    <p:sldId id="440" r:id="rId11"/>
    <p:sldId id="441" r:id="rId12"/>
    <p:sldId id="442" r:id="rId13"/>
    <p:sldId id="443" r:id="rId14"/>
    <p:sldId id="263" r:id="rId15"/>
    <p:sldId id="265" r:id="rId16"/>
    <p:sldId id="445" r:id="rId17"/>
    <p:sldId id="444" r:id="rId18"/>
    <p:sldId id="452" r:id="rId19"/>
    <p:sldId id="420" r:id="rId20"/>
    <p:sldId id="368" r:id="rId21"/>
    <p:sldId id="447" r:id="rId22"/>
    <p:sldId id="448" r:id="rId23"/>
    <p:sldId id="449" r:id="rId24"/>
    <p:sldId id="453" r:id="rId25"/>
    <p:sldId id="451" r:id="rId26"/>
    <p:sldId id="45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Piotrowski" initials="HP" lastIdx="12" clrIdx="0">
    <p:extLst>
      <p:ext uri="{19B8F6BF-5375-455C-9EA6-DF929625EA0E}">
        <p15:presenceInfo xmlns:p15="http://schemas.microsoft.com/office/powerpoint/2012/main" userId="S::Helen.Piotrowski@lstmed.ac.uk::5f4be1e2-cfdf-4b8e-8ea5-b580dfce4bda" providerId="AD"/>
      </p:ext>
    </p:extLst>
  </p:cmAuthor>
  <p:cmAuthor id="2" name="Kim Ozano" initials="KO" lastIdx="3" clrIdx="1">
    <p:extLst>
      <p:ext uri="{19B8F6BF-5375-455C-9EA6-DF929625EA0E}">
        <p15:presenceInfo xmlns:p15="http://schemas.microsoft.com/office/powerpoint/2012/main" userId="S::Kim.Ozano@lstmed.ac.uk::841253c7-fdd8-4ef9-8f33-d393a72ea2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8583"/>
    <a:srgbClr val="DA61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C86692-C393-4362-9DB4-2CD9C60070A3}" v="9" dt="2021-07-08T13:11:42.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27" autoAdjust="0"/>
    <p:restoredTop sz="94660"/>
  </p:normalViewPr>
  <p:slideViewPr>
    <p:cSldViewPr snapToGrid="0">
      <p:cViewPr varScale="1">
        <p:scale>
          <a:sx n="61" d="100"/>
          <a:sy n="61" d="100"/>
        </p:scale>
        <p:origin x="10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7BA26D-49C9-4F63-87E8-E96A2406B35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2CCBA84-3718-4E73-8EB5-F4DC74AA3BA1}">
      <dgm:prSet/>
      <dgm:spPr>
        <a:solidFill>
          <a:srgbClr val="0E8583"/>
        </a:solidFill>
      </dgm:spPr>
      <dgm:t>
        <a:bodyPr/>
        <a:lstStyle/>
        <a:p>
          <a:r>
            <a:rPr lang="en-US" dirty="0"/>
            <a:t>What is your current experience of planning meetings for MAM?</a:t>
          </a:r>
        </a:p>
      </dgm:t>
    </dgm:pt>
    <dgm:pt modelId="{C2C16BE2-C8D6-4B14-BB2A-D0CD1712091B}" type="parTrans" cxnId="{2C8901B9-C173-43C7-A743-9C39D859FCF7}">
      <dgm:prSet/>
      <dgm:spPr/>
      <dgm:t>
        <a:bodyPr/>
        <a:lstStyle/>
        <a:p>
          <a:endParaRPr lang="en-US"/>
        </a:p>
      </dgm:t>
    </dgm:pt>
    <dgm:pt modelId="{805CF77D-06EA-4439-89F7-F587F19BA9A1}" type="sibTrans" cxnId="{2C8901B9-C173-43C7-A743-9C39D859FCF7}">
      <dgm:prSet/>
      <dgm:spPr/>
      <dgm:t>
        <a:bodyPr/>
        <a:lstStyle/>
        <a:p>
          <a:endParaRPr lang="en-US"/>
        </a:p>
      </dgm:t>
    </dgm:pt>
    <dgm:pt modelId="{698DABE9-C330-493E-8DD6-983FD3058BB0}">
      <dgm:prSet/>
      <dgm:spPr>
        <a:solidFill>
          <a:srgbClr val="0E8583">
            <a:alpha val="85000"/>
          </a:srgbClr>
        </a:solidFill>
      </dgm:spPr>
      <dgm:t>
        <a:bodyPr/>
        <a:lstStyle/>
        <a:p>
          <a:r>
            <a:rPr lang="en-US" dirty="0"/>
            <a:t>What do you understand by the term microplanning?</a:t>
          </a:r>
        </a:p>
      </dgm:t>
    </dgm:pt>
    <dgm:pt modelId="{F1ADDE52-53F1-483E-B24C-AF02783FB96E}" type="parTrans" cxnId="{0A5BC40D-A463-4F25-8D84-03E96F907CD4}">
      <dgm:prSet/>
      <dgm:spPr/>
      <dgm:t>
        <a:bodyPr/>
        <a:lstStyle/>
        <a:p>
          <a:endParaRPr lang="en-US"/>
        </a:p>
      </dgm:t>
    </dgm:pt>
    <dgm:pt modelId="{48D54A41-A03D-4E40-9BC2-73FFB61AD982}" type="sibTrans" cxnId="{0A5BC40D-A463-4F25-8D84-03E96F907CD4}">
      <dgm:prSet/>
      <dgm:spPr/>
      <dgm:t>
        <a:bodyPr/>
        <a:lstStyle/>
        <a:p>
          <a:endParaRPr lang="en-US"/>
        </a:p>
      </dgm:t>
    </dgm:pt>
    <dgm:pt modelId="{21167288-30F8-4B0C-90BC-8B72C76632EA}">
      <dgm:prSet/>
      <dgm:spPr>
        <a:solidFill>
          <a:srgbClr val="0E8583">
            <a:alpha val="70000"/>
          </a:srgbClr>
        </a:solidFill>
      </dgm:spPr>
      <dgm:t>
        <a:bodyPr/>
        <a:lstStyle/>
        <a:p>
          <a:r>
            <a:rPr lang="en-US" dirty="0"/>
            <a:t>Who should attend microplanning meetings? and why (relevance of stakeholders to the meeting)?</a:t>
          </a:r>
        </a:p>
      </dgm:t>
    </dgm:pt>
    <dgm:pt modelId="{C5D9E60A-BA4B-436C-A728-B2B37B2C6BF7}" type="parTrans" cxnId="{C12729AF-87EA-4059-AE1F-994D8A07A3F6}">
      <dgm:prSet/>
      <dgm:spPr/>
      <dgm:t>
        <a:bodyPr/>
        <a:lstStyle/>
        <a:p>
          <a:endParaRPr lang="en-US"/>
        </a:p>
      </dgm:t>
    </dgm:pt>
    <dgm:pt modelId="{F3DC80ED-6B25-409E-9C87-A4949E1EB42F}" type="sibTrans" cxnId="{C12729AF-87EA-4059-AE1F-994D8A07A3F6}">
      <dgm:prSet/>
      <dgm:spPr/>
      <dgm:t>
        <a:bodyPr/>
        <a:lstStyle/>
        <a:p>
          <a:endParaRPr lang="en-US"/>
        </a:p>
      </dgm:t>
    </dgm:pt>
    <dgm:pt modelId="{A5CF9B8A-0D8A-4F10-8D88-4CFA262F9B50}">
      <dgm:prSet/>
      <dgm:spPr>
        <a:solidFill>
          <a:srgbClr val="0E8583">
            <a:alpha val="55000"/>
          </a:srgbClr>
        </a:solidFill>
      </dgm:spPr>
      <dgm:t>
        <a:bodyPr/>
        <a:lstStyle/>
        <a:p>
          <a:r>
            <a:rPr lang="en-US" dirty="0"/>
            <a:t>What do they understand by the term macroplanning meetings?</a:t>
          </a:r>
        </a:p>
      </dgm:t>
    </dgm:pt>
    <dgm:pt modelId="{57D7F110-0978-46BF-9E0B-7AA125CF289A}" type="parTrans" cxnId="{E08375E9-1F52-449C-AC56-CFB5E2FD71A7}">
      <dgm:prSet/>
      <dgm:spPr/>
      <dgm:t>
        <a:bodyPr/>
        <a:lstStyle/>
        <a:p>
          <a:endParaRPr lang="en-US"/>
        </a:p>
      </dgm:t>
    </dgm:pt>
    <dgm:pt modelId="{8D2B8833-2FF1-4A7F-BC5C-AEEDB2A58417}" type="sibTrans" cxnId="{E08375E9-1F52-449C-AC56-CFB5E2FD71A7}">
      <dgm:prSet/>
      <dgm:spPr/>
      <dgm:t>
        <a:bodyPr/>
        <a:lstStyle/>
        <a:p>
          <a:endParaRPr lang="en-US"/>
        </a:p>
      </dgm:t>
    </dgm:pt>
    <dgm:pt modelId="{7EA8AFDA-13A4-4D3E-8A14-AC124942300B}">
      <dgm:prSet/>
      <dgm:spPr>
        <a:solidFill>
          <a:srgbClr val="0E8583">
            <a:alpha val="40000"/>
          </a:srgbClr>
        </a:solidFill>
      </dgm:spPr>
      <dgm:t>
        <a:bodyPr/>
        <a:lstStyle/>
        <a:p>
          <a:r>
            <a:rPr lang="en-US" dirty="0"/>
            <a:t>Who should attend macro planning meetings?</a:t>
          </a:r>
        </a:p>
      </dgm:t>
    </dgm:pt>
    <dgm:pt modelId="{5BF8DE62-D777-403D-8C9F-7016FA2CD9FE}" type="parTrans" cxnId="{EA4D2855-032C-4CD7-A395-F228976823DC}">
      <dgm:prSet/>
      <dgm:spPr/>
      <dgm:t>
        <a:bodyPr/>
        <a:lstStyle/>
        <a:p>
          <a:endParaRPr lang="en-US"/>
        </a:p>
      </dgm:t>
    </dgm:pt>
    <dgm:pt modelId="{44619FA4-75FD-414E-9F89-202BDC7DF1FD}" type="sibTrans" cxnId="{EA4D2855-032C-4CD7-A395-F228976823DC}">
      <dgm:prSet/>
      <dgm:spPr/>
      <dgm:t>
        <a:bodyPr/>
        <a:lstStyle/>
        <a:p>
          <a:endParaRPr lang="en-US"/>
        </a:p>
      </dgm:t>
    </dgm:pt>
    <dgm:pt modelId="{1ED88BDA-AA6D-4A24-90BC-244F138E565F}" type="pres">
      <dgm:prSet presAssocID="{387BA26D-49C9-4F63-87E8-E96A2406B354}" presName="linear" presStyleCnt="0">
        <dgm:presLayoutVars>
          <dgm:animLvl val="lvl"/>
          <dgm:resizeHandles val="exact"/>
        </dgm:presLayoutVars>
      </dgm:prSet>
      <dgm:spPr/>
    </dgm:pt>
    <dgm:pt modelId="{003853F8-B2B1-489A-A609-EE56192C09D7}" type="pres">
      <dgm:prSet presAssocID="{82CCBA84-3718-4E73-8EB5-F4DC74AA3BA1}" presName="parentText" presStyleLbl="node1" presStyleIdx="0" presStyleCnt="5">
        <dgm:presLayoutVars>
          <dgm:chMax val="0"/>
          <dgm:bulletEnabled val="1"/>
        </dgm:presLayoutVars>
      </dgm:prSet>
      <dgm:spPr/>
    </dgm:pt>
    <dgm:pt modelId="{EBB3017B-968C-4BE2-833C-E360D403583E}" type="pres">
      <dgm:prSet presAssocID="{805CF77D-06EA-4439-89F7-F587F19BA9A1}" presName="spacer" presStyleCnt="0"/>
      <dgm:spPr/>
    </dgm:pt>
    <dgm:pt modelId="{E2BAC7C0-94F1-4150-B405-A854A67ABDE9}" type="pres">
      <dgm:prSet presAssocID="{698DABE9-C330-493E-8DD6-983FD3058BB0}" presName="parentText" presStyleLbl="node1" presStyleIdx="1" presStyleCnt="5">
        <dgm:presLayoutVars>
          <dgm:chMax val="0"/>
          <dgm:bulletEnabled val="1"/>
        </dgm:presLayoutVars>
      </dgm:prSet>
      <dgm:spPr/>
    </dgm:pt>
    <dgm:pt modelId="{6F54947B-AE8F-4CD7-B2E8-2174508C8656}" type="pres">
      <dgm:prSet presAssocID="{48D54A41-A03D-4E40-9BC2-73FFB61AD982}" presName="spacer" presStyleCnt="0"/>
      <dgm:spPr/>
    </dgm:pt>
    <dgm:pt modelId="{C31C10E1-0AE2-4CD5-9E0E-FE964B290942}" type="pres">
      <dgm:prSet presAssocID="{21167288-30F8-4B0C-90BC-8B72C76632EA}" presName="parentText" presStyleLbl="node1" presStyleIdx="2" presStyleCnt="5">
        <dgm:presLayoutVars>
          <dgm:chMax val="0"/>
          <dgm:bulletEnabled val="1"/>
        </dgm:presLayoutVars>
      </dgm:prSet>
      <dgm:spPr/>
    </dgm:pt>
    <dgm:pt modelId="{62B6A7BA-6123-4959-B51D-2D77D1FDF380}" type="pres">
      <dgm:prSet presAssocID="{F3DC80ED-6B25-409E-9C87-A4949E1EB42F}" presName="spacer" presStyleCnt="0"/>
      <dgm:spPr/>
    </dgm:pt>
    <dgm:pt modelId="{D22570DF-AD11-444A-8A65-14DD53C36706}" type="pres">
      <dgm:prSet presAssocID="{A5CF9B8A-0D8A-4F10-8D88-4CFA262F9B50}" presName="parentText" presStyleLbl="node1" presStyleIdx="3" presStyleCnt="5">
        <dgm:presLayoutVars>
          <dgm:chMax val="0"/>
          <dgm:bulletEnabled val="1"/>
        </dgm:presLayoutVars>
      </dgm:prSet>
      <dgm:spPr/>
    </dgm:pt>
    <dgm:pt modelId="{6A595D51-71DD-4045-8129-90FB9CC93BF1}" type="pres">
      <dgm:prSet presAssocID="{8D2B8833-2FF1-4A7F-BC5C-AEEDB2A58417}" presName="spacer" presStyleCnt="0"/>
      <dgm:spPr/>
    </dgm:pt>
    <dgm:pt modelId="{47EE58BB-67F3-4F50-B674-39BA846EEFF5}" type="pres">
      <dgm:prSet presAssocID="{7EA8AFDA-13A4-4D3E-8A14-AC124942300B}" presName="parentText" presStyleLbl="node1" presStyleIdx="4" presStyleCnt="5">
        <dgm:presLayoutVars>
          <dgm:chMax val="0"/>
          <dgm:bulletEnabled val="1"/>
        </dgm:presLayoutVars>
      </dgm:prSet>
      <dgm:spPr/>
    </dgm:pt>
  </dgm:ptLst>
  <dgm:cxnLst>
    <dgm:cxn modelId="{0A5BC40D-A463-4F25-8D84-03E96F907CD4}" srcId="{387BA26D-49C9-4F63-87E8-E96A2406B354}" destId="{698DABE9-C330-493E-8DD6-983FD3058BB0}" srcOrd="1" destOrd="0" parTransId="{F1ADDE52-53F1-483E-B24C-AF02783FB96E}" sibTransId="{48D54A41-A03D-4E40-9BC2-73FFB61AD982}"/>
    <dgm:cxn modelId="{AE0CB063-A270-4A2F-BBC4-0C99D32C5B7A}" type="presOf" srcId="{82CCBA84-3718-4E73-8EB5-F4DC74AA3BA1}" destId="{003853F8-B2B1-489A-A609-EE56192C09D7}" srcOrd="0" destOrd="0" presId="urn:microsoft.com/office/officeart/2005/8/layout/vList2"/>
    <dgm:cxn modelId="{B3D20169-E90E-4A3E-9F8A-82475025202C}" type="presOf" srcId="{A5CF9B8A-0D8A-4F10-8D88-4CFA262F9B50}" destId="{D22570DF-AD11-444A-8A65-14DD53C36706}" srcOrd="0" destOrd="0" presId="urn:microsoft.com/office/officeart/2005/8/layout/vList2"/>
    <dgm:cxn modelId="{EA4D2855-032C-4CD7-A395-F228976823DC}" srcId="{387BA26D-49C9-4F63-87E8-E96A2406B354}" destId="{7EA8AFDA-13A4-4D3E-8A14-AC124942300B}" srcOrd="4" destOrd="0" parTransId="{5BF8DE62-D777-403D-8C9F-7016FA2CD9FE}" sibTransId="{44619FA4-75FD-414E-9F89-202BDC7DF1FD}"/>
    <dgm:cxn modelId="{19ED9279-09B6-4A2E-8D21-3E5625BD2DF2}" type="presOf" srcId="{698DABE9-C330-493E-8DD6-983FD3058BB0}" destId="{E2BAC7C0-94F1-4150-B405-A854A67ABDE9}" srcOrd="0" destOrd="0" presId="urn:microsoft.com/office/officeart/2005/8/layout/vList2"/>
    <dgm:cxn modelId="{62BF077D-2EFB-4192-99DF-216F3798D903}" type="presOf" srcId="{7EA8AFDA-13A4-4D3E-8A14-AC124942300B}" destId="{47EE58BB-67F3-4F50-B674-39BA846EEFF5}" srcOrd="0" destOrd="0" presId="urn:microsoft.com/office/officeart/2005/8/layout/vList2"/>
    <dgm:cxn modelId="{D5D2807F-E91F-4965-9B67-6D82619B52DF}" type="presOf" srcId="{387BA26D-49C9-4F63-87E8-E96A2406B354}" destId="{1ED88BDA-AA6D-4A24-90BC-244F138E565F}" srcOrd="0" destOrd="0" presId="urn:microsoft.com/office/officeart/2005/8/layout/vList2"/>
    <dgm:cxn modelId="{C12729AF-87EA-4059-AE1F-994D8A07A3F6}" srcId="{387BA26D-49C9-4F63-87E8-E96A2406B354}" destId="{21167288-30F8-4B0C-90BC-8B72C76632EA}" srcOrd="2" destOrd="0" parTransId="{C5D9E60A-BA4B-436C-A728-B2B37B2C6BF7}" sibTransId="{F3DC80ED-6B25-409E-9C87-A4949E1EB42F}"/>
    <dgm:cxn modelId="{2C8901B9-C173-43C7-A743-9C39D859FCF7}" srcId="{387BA26D-49C9-4F63-87E8-E96A2406B354}" destId="{82CCBA84-3718-4E73-8EB5-F4DC74AA3BA1}" srcOrd="0" destOrd="0" parTransId="{C2C16BE2-C8D6-4B14-BB2A-D0CD1712091B}" sibTransId="{805CF77D-06EA-4439-89F7-F587F19BA9A1}"/>
    <dgm:cxn modelId="{B049E6D7-588E-45D0-96DE-7877FB30F9E4}" type="presOf" srcId="{21167288-30F8-4B0C-90BC-8B72C76632EA}" destId="{C31C10E1-0AE2-4CD5-9E0E-FE964B290942}" srcOrd="0" destOrd="0" presId="urn:microsoft.com/office/officeart/2005/8/layout/vList2"/>
    <dgm:cxn modelId="{E08375E9-1F52-449C-AC56-CFB5E2FD71A7}" srcId="{387BA26D-49C9-4F63-87E8-E96A2406B354}" destId="{A5CF9B8A-0D8A-4F10-8D88-4CFA262F9B50}" srcOrd="3" destOrd="0" parTransId="{57D7F110-0978-46BF-9E0B-7AA125CF289A}" sibTransId="{8D2B8833-2FF1-4A7F-BC5C-AEEDB2A58417}"/>
    <dgm:cxn modelId="{737C28D0-F422-4900-8AA2-BF0BE187551E}" type="presParOf" srcId="{1ED88BDA-AA6D-4A24-90BC-244F138E565F}" destId="{003853F8-B2B1-489A-A609-EE56192C09D7}" srcOrd="0" destOrd="0" presId="urn:microsoft.com/office/officeart/2005/8/layout/vList2"/>
    <dgm:cxn modelId="{90BDE337-2487-4561-91F6-9B737A46BF48}" type="presParOf" srcId="{1ED88BDA-AA6D-4A24-90BC-244F138E565F}" destId="{EBB3017B-968C-4BE2-833C-E360D403583E}" srcOrd="1" destOrd="0" presId="urn:microsoft.com/office/officeart/2005/8/layout/vList2"/>
    <dgm:cxn modelId="{28BC012B-8D8E-41A4-979E-5FD2C13325D4}" type="presParOf" srcId="{1ED88BDA-AA6D-4A24-90BC-244F138E565F}" destId="{E2BAC7C0-94F1-4150-B405-A854A67ABDE9}" srcOrd="2" destOrd="0" presId="urn:microsoft.com/office/officeart/2005/8/layout/vList2"/>
    <dgm:cxn modelId="{31CAD9B5-F65D-4EBF-B2FC-59C379EFBA87}" type="presParOf" srcId="{1ED88BDA-AA6D-4A24-90BC-244F138E565F}" destId="{6F54947B-AE8F-4CD7-B2E8-2174508C8656}" srcOrd="3" destOrd="0" presId="urn:microsoft.com/office/officeart/2005/8/layout/vList2"/>
    <dgm:cxn modelId="{8C720C6D-275B-4E3D-9C1C-40675161B469}" type="presParOf" srcId="{1ED88BDA-AA6D-4A24-90BC-244F138E565F}" destId="{C31C10E1-0AE2-4CD5-9E0E-FE964B290942}" srcOrd="4" destOrd="0" presId="urn:microsoft.com/office/officeart/2005/8/layout/vList2"/>
    <dgm:cxn modelId="{8144D6EC-3CD7-4381-A6FE-B3B0EFB91D0F}" type="presParOf" srcId="{1ED88BDA-AA6D-4A24-90BC-244F138E565F}" destId="{62B6A7BA-6123-4959-B51D-2D77D1FDF380}" srcOrd="5" destOrd="0" presId="urn:microsoft.com/office/officeart/2005/8/layout/vList2"/>
    <dgm:cxn modelId="{6C96A923-F8A7-4D6F-A77E-09D845EDA55B}" type="presParOf" srcId="{1ED88BDA-AA6D-4A24-90BC-244F138E565F}" destId="{D22570DF-AD11-444A-8A65-14DD53C36706}" srcOrd="6" destOrd="0" presId="urn:microsoft.com/office/officeart/2005/8/layout/vList2"/>
    <dgm:cxn modelId="{95F297F7-5604-43F6-8C96-FCF5FCE9F48E}" type="presParOf" srcId="{1ED88BDA-AA6D-4A24-90BC-244F138E565F}" destId="{6A595D51-71DD-4045-8129-90FB9CC93BF1}" srcOrd="7" destOrd="0" presId="urn:microsoft.com/office/officeart/2005/8/layout/vList2"/>
    <dgm:cxn modelId="{246B158D-A8B0-4AA0-888F-180BB2C5D224}" type="presParOf" srcId="{1ED88BDA-AA6D-4A24-90BC-244F138E565F}" destId="{47EE58BB-67F3-4F50-B674-39BA846EEFF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7DD8CF-5E5E-41DC-82AA-602718DDC52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4905D02-D1F7-4A0A-AEFF-63358611E1A4}">
      <dgm:prSet custT="1"/>
      <dgm:spPr/>
      <dgm:t>
        <a:bodyPr/>
        <a:lstStyle/>
        <a:p>
          <a:r>
            <a:rPr lang="en-GB" sz="1600" dirty="0"/>
            <a:t>Action planning is often context- specific </a:t>
          </a:r>
          <a:r>
            <a:rPr lang="en-GB" sz="1600" dirty="0" err="1"/>
            <a:t>e.g</a:t>
          </a:r>
          <a:r>
            <a:rPr lang="en-GB" sz="1600" dirty="0"/>
            <a:t> either the plan is for rural, urban, migrant or border communities. Therefore, implementers should know that what works in community or LGA </a:t>
          </a:r>
          <a:endParaRPr lang="en-US" sz="1600" dirty="0"/>
        </a:p>
      </dgm:t>
    </dgm:pt>
    <dgm:pt modelId="{BB541A89-AF13-4DA5-829C-A429A8A613DE}" type="parTrans" cxnId="{A2B9CD3F-18F1-4919-A3AF-C37A6DCCDE12}">
      <dgm:prSet/>
      <dgm:spPr/>
      <dgm:t>
        <a:bodyPr/>
        <a:lstStyle/>
        <a:p>
          <a:endParaRPr lang="en-US"/>
        </a:p>
      </dgm:t>
    </dgm:pt>
    <dgm:pt modelId="{C2654542-BF8E-446F-9983-5B1B8AF4D259}" type="sibTrans" cxnId="{A2B9CD3F-18F1-4919-A3AF-C37A6DCCDE12}">
      <dgm:prSet/>
      <dgm:spPr/>
      <dgm:t>
        <a:bodyPr/>
        <a:lstStyle/>
        <a:p>
          <a:endParaRPr lang="en-US"/>
        </a:p>
      </dgm:t>
    </dgm:pt>
    <dgm:pt modelId="{82044795-E875-426A-8832-99EF93A0DCB4}">
      <dgm:prSet custT="1"/>
      <dgm:spPr/>
      <dgm:t>
        <a:bodyPr/>
        <a:lstStyle/>
        <a:p>
          <a:r>
            <a:rPr lang="en-GB" sz="1600" dirty="0"/>
            <a:t>Action planning should always consider equity and how best to reach everyone</a:t>
          </a:r>
          <a:r>
            <a:rPr lang="en-GB" sz="1400" dirty="0"/>
            <a:t>.</a:t>
          </a:r>
          <a:endParaRPr lang="en-US" sz="1400" dirty="0"/>
        </a:p>
      </dgm:t>
    </dgm:pt>
    <dgm:pt modelId="{0F622DBA-90B1-4906-8FB7-E8274CE17CCC}" type="parTrans" cxnId="{948E5434-6756-40F6-A7A5-A1ADD575A315}">
      <dgm:prSet/>
      <dgm:spPr/>
      <dgm:t>
        <a:bodyPr/>
        <a:lstStyle/>
        <a:p>
          <a:endParaRPr lang="en-US"/>
        </a:p>
      </dgm:t>
    </dgm:pt>
    <dgm:pt modelId="{5ED508C6-07CB-424D-883A-A28F90280162}" type="sibTrans" cxnId="{948E5434-6756-40F6-A7A5-A1ADD575A315}">
      <dgm:prSet/>
      <dgm:spPr/>
      <dgm:t>
        <a:bodyPr/>
        <a:lstStyle/>
        <a:p>
          <a:endParaRPr lang="en-US"/>
        </a:p>
      </dgm:t>
    </dgm:pt>
    <dgm:pt modelId="{DB6E4A76-C592-403C-9151-773F44E36982}">
      <dgm:prSet custT="1"/>
      <dgm:spPr/>
      <dgm:t>
        <a:bodyPr/>
        <a:lstStyle/>
        <a:p>
          <a:r>
            <a:rPr lang="en-GB" sz="1600" dirty="0"/>
            <a:t>Action plans drawn on the template are not cast in stones; they can be amended based on emerging realities. However, any changes made must be updated on the template and copy shared with stakeholders involved using different mediums such as email, WhatsApp, hard copies etc.</a:t>
          </a:r>
          <a:endParaRPr lang="en-US" sz="1600" dirty="0"/>
        </a:p>
      </dgm:t>
    </dgm:pt>
    <dgm:pt modelId="{BB16E06A-2B79-4BC6-BC16-2C4948325318}" type="parTrans" cxnId="{624A8513-0BE4-4505-98F5-EEC21D468B58}">
      <dgm:prSet/>
      <dgm:spPr/>
      <dgm:t>
        <a:bodyPr/>
        <a:lstStyle/>
        <a:p>
          <a:endParaRPr lang="en-US"/>
        </a:p>
      </dgm:t>
    </dgm:pt>
    <dgm:pt modelId="{548CF72B-07AC-4297-9304-DA9DC7F83473}" type="sibTrans" cxnId="{624A8513-0BE4-4505-98F5-EEC21D468B58}">
      <dgm:prSet/>
      <dgm:spPr/>
      <dgm:t>
        <a:bodyPr/>
        <a:lstStyle/>
        <a:p>
          <a:endParaRPr lang="en-US"/>
        </a:p>
      </dgm:t>
    </dgm:pt>
    <dgm:pt modelId="{DE4015E0-11B5-4028-94C1-2CF9D09F307B}">
      <dgm:prSet custT="1"/>
      <dgm:spPr/>
      <dgm:t>
        <a:bodyPr/>
        <a:lstStyle/>
        <a:p>
          <a:r>
            <a:rPr lang="en-GB" sz="1600" dirty="0"/>
            <a:t>Implementers can keep track of activities to ensure all activities are carried out as planned</a:t>
          </a:r>
          <a:r>
            <a:rPr lang="en-GB" sz="500" dirty="0"/>
            <a:t>.</a:t>
          </a:r>
          <a:endParaRPr lang="en-US" sz="500" dirty="0"/>
        </a:p>
      </dgm:t>
    </dgm:pt>
    <dgm:pt modelId="{E470212A-48A8-4F39-8849-F8378854C7B9}" type="parTrans" cxnId="{9FAD8E0E-A02D-4544-83C6-4A08AFD18375}">
      <dgm:prSet/>
      <dgm:spPr/>
      <dgm:t>
        <a:bodyPr/>
        <a:lstStyle/>
        <a:p>
          <a:endParaRPr lang="en-US"/>
        </a:p>
      </dgm:t>
    </dgm:pt>
    <dgm:pt modelId="{1201237C-9BA8-4003-BE69-0FE41EAA8198}" type="sibTrans" cxnId="{9FAD8E0E-A02D-4544-83C6-4A08AFD18375}">
      <dgm:prSet/>
      <dgm:spPr/>
      <dgm:t>
        <a:bodyPr/>
        <a:lstStyle/>
        <a:p>
          <a:endParaRPr lang="en-US"/>
        </a:p>
      </dgm:t>
    </dgm:pt>
    <dgm:pt modelId="{21D9ACE9-8260-484A-98B1-0BEA226F6C65}">
      <dgm:prSet custT="1"/>
      <dgm:spPr/>
      <dgm:t>
        <a:bodyPr/>
        <a:lstStyle/>
        <a:p>
          <a:r>
            <a:rPr lang="en-GB" sz="1600" dirty="0"/>
            <a:t>Participation of relevant stakeholders makes it easier to plan effectively and monitor equitable implementation.   </a:t>
          </a:r>
          <a:endParaRPr lang="en-US" sz="1600" dirty="0"/>
        </a:p>
      </dgm:t>
    </dgm:pt>
    <dgm:pt modelId="{AC4EC5F4-584F-4B01-9912-EDD1BE01717B}" type="parTrans" cxnId="{E086706C-52B4-45A5-B8F3-8549E5112BB7}">
      <dgm:prSet/>
      <dgm:spPr/>
      <dgm:t>
        <a:bodyPr/>
        <a:lstStyle/>
        <a:p>
          <a:endParaRPr lang="en-US"/>
        </a:p>
      </dgm:t>
    </dgm:pt>
    <dgm:pt modelId="{B587AC6F-0F85-4752-8435-756474B0D0C8}" type="sibTrans" cxnId="{E086706C-52B4-45A5-B8F3-8549E5112BB7}">
      <dgm:prSet/>
      <dgm:spPr/>
      <dgm:t>
        <a:bodyPr/>
        <a:lstStyle/>
        <a:p>
          <a:endParaRPr lang="en-US"/>
        </a:p>
      </dgm:t>
    </dgm:pt>
    <dgm:pt modelId="{081F4F4C-1E80-41A6-8C26-46D16B74F9E9}">
      <dgm:prSet custT="1"/>
      <dgm:spPr/>
      <dgm:t>
        <a:bodyPr/>
        <a:lstStyle/>
        <a:p>
          <a:r>
            <a:rPr lang="en-GB" sz="1600" dirty="0"/>
            <a:t>Refer to the PGP document and video for additional guide on the two areas of planning</a:t>
          </a:r>
          <a:r>
            <a:rPr lang="en-GB" sz="500" dirty="0"/>
            <a:t>.</a:t>
          </a:r>
          <a:endParaRPr lang="en-US" sz="500" dirty="0"/>
        </a:p>
      </dgm:t>
    </dgm:pt>
    <dgm:pt modelId="{750AF197-8D85-4CD7-AB85-2A43AC609C3B}" type="parTrans" cxnId="{A541B91E-1297-4F19-8D83-580516AAB6A4}">
      <dgm:prSet/>
      <dgm:spPr/>
      <dgm:t>
        <a:bodyPr/>
        <a:lstStyle/>
        <a:p>
          <a:endParaRPr lang="en-US"/>
        </a:p>
      </dgm:t>
    </dgm:pt>
    <dgm:pt modelId="{D7352BA0-E7FD-47F4-875D-1667154CC259}" type="sibTrans" cxnId="{A541B91E-1297-4F19-8D83-580516AAB6A4}">
      <dgm:prSet/>
      <dgm:spPr/>
      <dgm:t>
        <a:bodyPr/>
        <a:lstStyle/>
        <a:p>
          <a:endParaRPr lang="en-US"/>
        </a:p>
      </dgm:t>
    </dgm:pt>
    <dgm:pt modelId="{D16ACEC2-B4BD-4416-943F-D67A74B293CF}">
      <dgm:prSet custT="1"/>
      <dgm:spPr/>
      <dgm:t>
        <a:bodyPr/>
        <a:lstStyle/>
        <a:p>
          <a:r>
            <a:rPr lang="en-GB" sz="1600" dirty="0"/>
            <a:t>Action planning should consider budget and resources available, as well as potential challenges within the context (like security</a:t>
          </a:r>
          <a:r>
            <a:rPr lang="en-GB" sz="500" dirty="0"/>
            <a:t>)</a:t>
          </a:r>
          <a:endParaRPr lang="en-US" sz="500" dirty="0"/>
        </a:p>
      </dgm:t>
    </dgm:pt>
    <dgm:pt modelId="{210AAD75-5E88-40E2-B1FA-4B1C9A6FC7E2}" type="parTrans" cxnId="{2B1DBB44-3DCF-4601-B8A0-4BE9924D4C32}">
      <dgm:prSet/>
      <dgm:spPr/>
      <dgm:t>
        <a:bodyPr/>
        <a:lstStyle/>
        <a:p>
          <a:endParaRPr lang="en-US"/>
        </a:p>
      </dgm:t>
    </dgm:pt>
    <dgm:pt modelId="{003EB926-DE25-47E8-8F4C-028F836A4639}" type="sibTrans" cxnId="{2B1DBB44-3DCF-4601-B8A0-4BE9924D4C32}">
      <dgm:prSet/>
      <dgm:spPr/>
      <dgm:t>
        <a:bodyPr/>
        <a:lstStyle/>
        <a:p>
          <a:endParaRPr lang="en-US"/>
        </a:p>
      </dgm:t>
    </dgm:pt>
    <dgm:pt modelId="{D95CBC40-2EAE-411C-94D9-F122953F1998}" type="pres">
      <dgm:prSet presAssocID="{3E7DD8CF-5E5E-41DC-82AA-602718DDC524}" presName="linear" presStyleCnt="0">
        <dgm:presLayoutVars>
          <dgm:animLvl val="lvl"/>
          <dgm:resizeHandles val="exact"/>
        </dgm:presLayoutVars>
      </dgm:prSet>
      <dgm:spPr/>
    </dgm:pt>
    <dgm:pt modelId="{57CDFBA4-2E37-4AE9-9AB3-ADE61726A26D}" type="pres">
      <dgm:prSet presAssocID="{D4905D02-D1F7-4A0A-AEFF-63358611E1A4}" presName="parentText" presStyleLbl="node1" presStyleIdx="0" presStyleCnt="7" custLinFactNeighborX="-287" custLinFactNeighborY="-71281">
        <dgm:presLayoutVars>
          <dgm:chMax val="0"/>
          <dgm:bulletEnabled val="1"/>
        </dgm:presLayoutVars>
      </dgm:prSet>
      <dgm:spPr/>
    </dgm:pt>
    <dgm:pt modelId="{8E44E4E9-8490-4E08-A019-D32FECEF8FB9}" type="pres">
      <dgm:prSet presAssocID="{C2654542-BF8E-446F-9983-5B1B8AF4D259}" presName="spacer" presStyleCnt="0"/>
      <dgm:spPr/>
    </dgm:pt>
    <dgm:pt modelId="{4C2834E6-F6EA-4EE5-9F13-E6BD7675B398}" type="pres">
      <dgm:prSet presAssocID="{82044795-E875-426A-8832-99EF93A0DCB4}" presName="parentText" presStyleLbl="node1" presStyleIdx="1" presStyleCnt="7">
        <dgm:presLayoutVars>
          <dgm:chMax val="0"/>
          <dgm:bulletEnabled val="1"/>
        </dgm:presLayoutVars>
      </dgm:prSet>
      <dgm:spPr/>
    </dgm:pt>
    <dgm:pt modelId="{54DE66F8-A8E9-4612-B6F7-079FAACA2213}" type="pres">
      <dgm:prSet presAssocID="{5ED508C6-07CB-424D-883A-A28F90280162}" presName="spacer" presStyleCnt="0"/>
      <dgm:spPr/>
    </dgm:pt>
    <dgm:pt modelId="{5A86836D-5131-4EBC-BA42-325F563E0BE4}" type="pres">
      <dgm:prSet presAssocID="{DB6E4A76-C592-403C-9151-773F44E36982}" presName="parentText" presStyleLbl="node1" presStyleIdx="2" presStyleCnt="7">
        <dgm:presLayoutVars>
          <dgm:chMax val="0"/>
          <dgm:bulletEnabled val="1"/>
        </dgm:presLayoutVars>
      </dgm:prSet>
      <dgm:spPr/>
    </dgm:pt>
    <dgm:pt modelId="{FDDB9089-2DCB-443D-B749-0FF90C9C4609}" type="pres">
      <dgm:prSet presAssocID="{548CF72B-07AC-4297-9304-DA9DC7F83473}" presName="spacer" presStyleCnt="0"/>
      <dgm:spPr/>
    </dgm:pt>
    <dgm:pt modelId="{F7E4F506-49E3-4F8D-B161-9206DE32514A}" type="pres">
      <dgm:prSet presAssocID="{DE4015E0-11B5-4028-94C1-2CF9D09F307B}" presName="parentText" presStyleLbl="node1" presStyleIdx="3" presStyleCnt="7">
        <dgm:presLayoutVars>
          <dgm:chMax val="0"/>
          <dgm:bulletEnabled val="1"/>
        </dgm:presLayoutVars>
      </dgm:prSet>
      <dgm:spPr/>
    </dgm:pt>
    <dgm:pt modelId="{AD794618-4ABC-4673-90E2-CFB27B8FF0B6}" type="pres">
      <dgm:prSet presAssocID="{1201237C-9BA8-4003-BE69-0FE41EAA8198}" presName="spacer" presStyleCnt="0"/>
      <dgm:spPr/>
    </dgm:pt>
    <dgm:pt modelId="{384E545A-90B7-4E7F-B559-97D6C4BBACA3}" type="pres">
      <dgm:prSet presAssocID="{21D9ACE9-8260-484A-98B1-0BEA226F6C65}" presName="parentText" presStyleLbl="node1" presStyleIdx="4" presStyleCnt="7">
        <dgm:presLayoutVars>
          <dgm:chMax val="0"/>
          <dgm:bulletEnabled val="1"/>
        </dgm:presLayoutVars>
      </dgm:prSet>
      <dgm:spPr/>
    </dgm:pt>
    <dgm:pt modelId="{1CC7A87B-3CFB-42DA-983D-B1D7B44961B6}" type="pres">
      <dgm:prSet presAssocID="{B587AC6F-0F85-4752-8435-756474B0D0C8}" presName="spacer" presStyleCnt="0"/>
      <dgm:spPr/>
    </dgm:pt>
    <dgm:pt modelId="{4F7B5593-3574-4D95-99C5-040AC605A175}" type="pres">
      <dgm:prSet presAssocID="{081F4F4C-1E80-41A6-8C26-46D16B74F9E9}" presName="parentText" presStyleLbl="node1" presStyleIdx="5" presStyleCnt="7">
        <dgm:presLayoutVars>
          <dgm:chMax val="0"/>
          <dgm:bulletEnabled val="1"/>
        </dgm:presLayoutVars>
      </dgm:prSet>
      <dgm:spPr/>
    </dgm:pt>
    <dgm:pt modelId="{BB555BF4-8A2F-464E-9463-91CE23F9AE36}" type="pres">
      <dgm:prSet presAssocID="{D7352BA0-E7FD-47F4-875D-1667154CC259}" presName="spacer" presStyleCnt="0"/>
      <dgm:spPr/>
    </dgm:pt>
    <dgm:pt modelId="{1796D6D7-788D-41E9-8566-8A32FA47E00B}" type="pres">
      <dgm:prSet presAssocID="{D16ACEC2-B4BD-4416-943F-D67A74B293CF}" presName="parentText" presStyleLbl="node1" presStyleIdx="6" presStyleCnt="7" custLinFactY="20235" custLinFactNeighborX="96" custLinFactNeighborY="100000">
        <dgm:presLayoutVars>
          <dgm:chMax val="0"/>
          <dgm:bulletEnabled val="1"/>
        </dgm:presLayoutVars>
      </dgm:prSet>
      <dgm:spPr/>
    </dgm:pt>
  </dgm:ptLst>
  <dgm:cxnLst>
    <dgm:cxn modelId="{9FAD8E0E-A02D-4544-83C6-4A08AFD18375}" srcId="{3E7DD8CF-5E5E-41DC-82AA-602718DDC524}" destId="{DE4015E0-11B5-4028-94C1-2CF9D09F307B}" srcOrd="3" destOrd="0" parTransId="{E470212A-48A8-4F39-8849-F8378854C7B9}" sibTransId="{1201237C-9BA8-4003-BE69-0FE41EAA8198}"/>
    <dgm:cxn modelId="{624A8513-0BE4-4505-98F5-EEC21D468B58}" srcId="{3E7DD8CF-5E5E-41DC-82AA-602718DDC524}" destId="{DB6E4A76-C592-403C-9151-773F44E36982}" srcOrd="2" destOrd="0" parTransId="{BB16E06A-2B79-4BC6-BC16-2C4948325318}" sibTransId="{548CF72B-07AC-4297-9304-DA9DC7F83473}"/>
    <dgm:cxn modelId="{78AF481E-4A82-47A1-B686-D13042AC4AEA}" type="presOf" srcId="{D4905D02-D1F7-4A0A-AEFF-63358611E1A4}" destId="{57CDFBA4-2E37-4AE9-9AB3-ADE61726A26D}" srcOrd="0" destOrd="0" presId="urn:microsoft.com/office/officeart/2005/8/layout/vList2"/>
    <dgm:cxn modelId="{A541B91E-1297-4F19-8D83-580516AAB6A4}" srcId="{3E7DD8CF-5E5E-41DC-82AA-602718DDC524}" destId="{081F4F4C-1E80-41A6-8C26-46D16B74F9E9}" srcOrd="5" destOrd="0" parTransId="{750AF197-8D85-4CD7-AB85-2A43AC609C3B}" sibTransId="{D7352BA0-E7FD-47F4-875D-1667154CC259}"/>
    <dgm:cxn modelId="{2F1EFB2D-C5B1-4569-B80B-595DABB39EAA}" type="presOf" srcId="{21D9ACE9-8260-484A-98B1-0BEA226F6C65}" destId="{384E545A-90B7-4E7F-B559-97D6C4BBACA3}" srcOrd="0" destOrd="0" presId="urn:microsoft.com/office/officeart/2005/8/layout/vList2"/>
    <dgm:cxn modelId="{948E5434-6756-40F6-A7A5-A1ADD575A315}" srcId="{3E7DD8CF-5E5E-41DC-82AA-602718DDC524}" destId="{82044795-E875-426A-8832-99EF93A0DCB4}" srcOrd="1" destOrd="0" parTransId="{0F622DBA-90B1-4906-8FB7-E8274CE17CCC}" sibTransId="{5ED508C6-07CB-424D-883A-A28F90280162}"/>
    <dgm:cxn modelId="{A2B9CD3F-18F1-4919-A3AF-C37A6DCCDE12}" srcId="{3E7DD8CF-5E5E-41DC-82AA-602718DDC524}" destId="{D4905D02-D1F7-4A0A-AEFF-63358611E1A4}" srcOrd="0" destOrd="0" parTransId="{BB541A89-AF13-4DA5-829C-A429A8A613DE}" sibTransId="{C2654542-BF8E-446F-9983-5B1B8AF4D259}"/>
    <dgm:cxn modelId="{5F4A0A5F-1E21-4613-8BCA-09E662030460}" type="presOf" srcId="{DB6E4A76-C592-403C-9151-773F44E36982}" destId="{5A86836D-5131-4EBC-BA42-325F563E0BE4}" srcOrd="0" destOrd="0" presId="urn:microsoft.com/office/officeart/2005/8/layout/vList2"/>
    <dgm:cxn modelId="{48EFB661-5675-475D-B79B-D11F10A1A8F7}" type="presOf" srcId="{82044795-E875-426A-8832-99EF93A0DCB4}" destId="{4C2834E6-F6EA-4EE5-9F13-E6BD7675B398}" srcOrd="0" destOrd="0" presId="urn:microsoft.com/office/officeart/2005/8/layout/vList2"/>
    <dgm:cxn modelId="{2B1DBB44-3DCF-4601-B8A0-4BE9924D4C32}" srcId="{3E7DD8CF-5E5E-41DC-82AA-602718DDC524}" destId="{D16ACEC2-B4BD-4416-943F-D67A74B293CF}" srcOrd="6" destOrd="0" parTransId="{210AAD75-5E88-40E2-B1FA-4B1C9A6FC7E2}" sibTransId="{003EB926-DE25-47E8-8F4C-028F836A4639}"/>
    <dgm:cxn modelId="{E086706C-52B4-45A5-B8F3-8549E5112BB7}" srcId="{3E7DD8CF-5E5E-41DC-82AA-602718DDC524}" destId="{21D9ACE9-8260-484A-98B1-0BEA226F6C65}" srcOrd="4" destOrd="0" parTransId="{AC4EC5F4-584F-4B01-9912-EDD1BE01717B}" sibTransId="{B587AC6F-0F85-4752-8435-756474B0D0C8}"/>
    <dgm:cxn modelId="{79886FB0-C867-49A4-BEFC-AF1C8737867C}" type="presOf" srcId="{DE4015E0-11B5-4028-94C1-2CF9D09F307B}" destId="{F7E4F506-49E3-4F8D-B161-9206DE32514A}" srcOrd="0" destOrd="0" presId="urn:microsoft.com/office/officeart/2005/8/layout/vList2"/>
    <dgm:cxn modelId="{686EA0BE-E045-42AC-ABEA-4D1FEA410274}" type="presOf" srcId="{3E7DD8CF-5E5E-41DC-82AA-602718DDC524}" destId="{D95CBC40-2EAE-411C-94D9-F122953F1998}" srcOrd="0" destOrd="0" presId="urn:microsoft.com/office/officeart/2005/8/layout/vList2"/>
    <dgm:cxn modelId="{30B3D1CA-6C54-401A-B10C-F8AB08DD9450}" type="presOf" srcId="{D16ACEC2-B4BD-4416-943F-D67A74B293CF}" destId="{1796D6D7-788D-41E9-8566-8A32FA47E00B}" srcOrd="0" destOrd="0" presId="urn:microsoft.com/office/officeart/2005/8/layout/vList2"/>
    <dgm:cxn modelId="{0DD62AFD-4C5C-4C27-9860-1438233BA50C}" type="presOf" srcId="{081F4F4C-1E80-41A6-8C26-46D16B74F9E9}" destId="{4F7B5593-3574-4D95-99C5-040AC605A175}" srcOrd="0" destOrd="0" presId="urn:microsoft.com/office/officeart/2005/8/layout/vList2"/>
    <dgm:cxn modelId="{7251C4E7-82BF-4F99-AA0B-092B375A87C2}" type="presParOf" srcId="{D95CBC40-2EAE-411C-94D9-F122953F1998}" destId="{57CDFBA4-2E37-4AE9-9AB3-ADE61726A26D}" srcOrd="0" destOrd="0" presId="urn:microsoft.com/office/officeart/2005/8/layout/vList2"/>
    <dgm:cxn modelId="{75A612F9-4C74-469B-A27B-B1D3D1681F90}" type="presParOf" srcId="{D95CBC40-2EAE-411C-94D9-F122953F1998}" destId="{8E44E4E9-8490-4E08-A019-D32FECEF8FB9}" srcOrd="1" destOrd="0" presId="urn:microsoft.com/office/officeart/2005/8/layout/vList2"/>
    <dgm:cxn modelId="{2C1E450C-3F68-418A-BEC3-EF6AAF0A175C}" type="presParOf" srcId="{D95CBC40-2EAE-411C-94D9-F122953F1998}" destId="{4C2834E6-F6EA-4EE5-9F13-E6BD7675B398}" srcOrd="2" destOrd="0" presId="urn:microsoft.com/office/officeart/2005/8/layout/vList2"/>
    <dgm:cxn modelId="{0F5528F8-12EA-4286-92D0-EB1D30D2E9C2}" type="presParOf" srcId="{D95CBC40-2EAE-411C-94D9-F122953F1998}" destId="{54DE66F8-A8E9-4612-B6F7-079FAACA2213}" srcOrd="3" destOrd="0" presId="urn:microsoft.com/office/officeart/2005/8/layout/vList2"/>
    <dgm:cxn modelId="{AF9D793F-9D50-4CCD-BABF-CDC114CBFFCF}" type="presParOf" srcId="{D95CBC40-2EAE-411C-94D9-F122953F1998}" destId="{5A86836D-5131-4EBC-BA42-325F563E0BE4}" srcOrd="4" destOrd="0" presId="urn:microsoft.com/office/officeart/2005/8/layout/vList2"/>
    <dgm:cxn modelId="{078381B9-4E82-4CDB-89D8-D8F182196107}" type="presParOf" srcId="{D95CBC40-2EAE-411C-94D9-F122953F1998}" destId="{FDDB9089-2DCB-443D-B749-0FF90C9C4609}" srcOrd="5" destOrd="0" presId="urn:microsoft.com/office/officeart/2005/8/layout/vList2"/>
    <dgm:cxn modelId="{BD1E3968-9264-4D46-BC2C-B28466D7FBD6}" type="presParOf" srcId="{D95CBC40-2EAE-411C-94D9-F122953F1998}" destId="{F7E4F506-49E3-4F8D-B161-9206DE32514A}" srcOrd="6" destOrd="0" presId="urn:microsoft.com/office/officeart/2005/8/layout/vList2"/>
    <dgm:cxn modelId="{90091B75-6A02-467C-99AB-D653559CFB54}" type="presParOf" srcId="{D95CBC40-2EAE-411C-94D9-F122953F1998}" destId="{AD794618-4ABC-4673-90E2-CFB27B8FF0B6}" srcOrd="7" destOrd="0" presId="urn:microsoft.com/office/officeart/2005/8/layout/vList2"/>
    <dgm:cxn modelId="{24632548-8ACA-4BBD-A570-62E38CA74D84}" type="presParOf" srcId="{D95CBC40-2EAE-411C-94D9-F122953F1998}" destId="{384E545A-90B7-4E7F-B559-97D6C4BBACA3}" srcOrd="8" destOrd="0" presId="urn:microsoft.com/office/officeart/2005/8/layout/vList2"/>
    <dgm:cxn modelId="{B5694AE4-2068-4608-84D6-ED0D40F8C6C4}" type="presParOf" srcId="{D95CBC40-2EAE-411C-94D9-F122953F1998}" destId="{1CC7A87B-3CFB-42DA-983D-B1D7B44961B6}" srcOrd="9" destOrd="0" presId="urn:microsoft.com/office/officeart/2005/8/layout/vList2"/>
    <dgm:cxn modelId="{2A27DF4D-CEC1-4BB3-9DAF-8DAC1AB71192}" type="presParOf" srcId="{D95CBC40-2EAE-411C-94D9-F122953F1998}" destId="{4F7B5593-3574-4D95-99C5-040AC605A175}" srcOrd="10" destOrd="0" presId="urn:microsoft.com/office/officeart/2005/8/layout/vList2"/>
    <dgm:cxn modelId="{A6581DB3-72D0-40E6-98E5-C0D4EF9BFE66}" type="presParOf" srcId="{D95CBC40-2EAE-411C-94D9-F122953F1998}" destId="{BB555BF4-8A2F-464E-9463-91CE23F9AE36}" srcOrd="11" destOrd="0" presId="urn:microsoft.com/office/officeart/2005/8/layout/vList2"/>
    <dgm:cxn modelId="{A9634E00-2DA5-4070-A1D9-42A7289E0DA9}" type="presParOf" srcId="{D95CBC40-2EAE-411C-94D9-F122953F1998}" destId="{1796D6D7-788D-41E9-8566-8A32FA47E00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F57041-AC1C-423D-9D7A-0C659C9A8AD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F08EEA7-B65B-4ED6-B777-FDEE573701C5}">
      <dgm:prSet/>
      <dgm:spPr/>
      <dgm:t>
        <a:bodyPr/>
        <a:lstStyle/>
        <a:p>
          <a:pPr algn="ctr"/>
          <a:r>
            <a:rPr lang="en-GB" dirty="0"/>
            <a:t>Action plans should include:</a:t>
          </a:r>
          <a:endParaRPr lang="en-US" dirty="0"/>
        </a:p>
      </dgm:t>
    </dgm:pt>
    <dgm:pt modelId="{558FFCCD-46DA-44D1-BD15-E6BB1EADC691}" type="parTrans" cxnId="{2E1464FF-79A4-4B4F-ADB5-E861BEB93432}">
      <dgm:prSet/>
      <dgm:spPr/>
      <dgm:t>
        <a:bodyPr/>
        <a:lstStyle/>
        <a:p>
          <a:endParaRPr lang="en-US"/>
        </a:p>
      </dgm:t>
    </dgm:pt>
    <dgm:pt modelId="{6E375A6A-78A9-4CEF-8940-1A161093764D}" type="sibTrans" cxnId="{2E1464FF-79A4-4B4F-ADB5-E861BEB93432}">
      <dgm:prSet/>
      <dgm:spPr/>
      <dgm:t>
        <a:bodyPr/>
        <a:lstStyle/>
        <a:p>
          <a:endParaRPr lang="en-US"/>
        </a:p>
      </dgm:t>
    </dgm:pt>
    <dgm:pt modelId="{5A15A7C2-99D6-4FD0-8CD8-BC1198936BBA}">
      <dgm:prSet/>
      <dgm:spPr/>
      <dgm:t>
        <a:bodyPr/>
        <a:lstStyle/>
        <a:p>
          <a:r>
            <a:rPr lang="en-GB"/>
            <a:t>Proposed start and end dates</a:t>
          </a:r>
          <a:endParaRPr lang="en-US"/>
        </a:p>
      </dgm:t>
    </dgm:pt>
    <dgm:pt modelId="{57947127-EE6A-4531-9847-03333E5D4751}" type="parTrans" cxnId="{84897CC3-B837-4F67-8005-970CE7F67512}">
      <dgm:prSet/>
      <dgm:spPr/>
      <dgm:t>
        <a:bodyPr/>
        <a:lstStyle/>
        <a:p>
          <a:endParaRPr lang="en-US"/>
        </a:p>
      </dgm:t>
    </dgm:pt>
    <dgm:pt modelId="{3A94CA88-CF97-44EA-A2A5-A714C0E7CE75}" type="sibTrans" cxnId="{84897CC3-B837-4F67-8005-970CE7F67512}">
      <dgm:prSet/>
      <dgm:spPr/>
      <dgm:t>
        <a:bodyPr/>
        <a:lstStyle/>
        <a:p>
          <a:endParaRPr lang="en-US"/>
        </a:p>
      </dgm:t>
    </dgm:pt>
    <dgm:pt modelId="{2DBB0BAB-7A79-43EF-8980-CB78699E0381}">
      <dgm:prSet/>
      <dgm:spPr/>
      <dgm:t>
        <a:bodyPr/>
        <a:lstStyle/>
        <a:p>
          <a:r>
            <a:rPr lang="en-GB"/>
            <a:t>Roles/ persons assigned responsibilities </a:t>
          </a:r>
          <a:endParaRPr lang="en-US"/>
        </a:p>
      </dgm:t>
    </dgm:pt>
    <dgm:pt modelId="{A3949306-EFA5-467C-BA21-3451F919279D}" type="parTrans" cxnId="{C7E70CB9-A945-44FB-8FD1-300132ED1377}">
      <dgm:prSet/>
      <dgm:spPr/>
      <dgm:t>
        <a:bodyPr/>
        <a:lstStyle/>
        <a:p>
          <a:endParaRPr lang="en-US"/>
        </a:p>
      </dgm:t>
    </dgm:pt>
    <dgm:pt modelId="{D9729C6C-54C3-4E88-9364-2FBCA8628BC8}" type="sibTrans" cxnId="{C7E70CB9-A945-44FB-8FD1-300132ED1377}">
      <dgm:prSet/>
      <dgm:spPr/>
      <dgm:t>
        <a:bodyPr/>
        <a:lstStyle/>
        <a:p>
          <a:endParaRPr lang="en-US"/>
        </a:p>
      </dgm:t>
    </dgm:pt>
    <dgm:pt modelId="{8E5661F5-64C1-4AFC-9112-FE9303AF2122}">
      <dgm:prSet/>
      <dgm:spPr/>
      <dgm:t>
        <a:bodyPr/>
        <a:lstStyle/>
        <a:p>
          <a:r>
            <a:rPr lang="en-GB"/>
            <a:t>Resources required/ budget etc </a:t>
          </a:r>
          <a:endParaRPr lang="en-US"/>
        </a:p>
      </dgm:t>
    </dgm:pt>
    <dgm:pt modelId="{BF19AA4D-3A82-4D04-B434-4E370E01E4B5}" type="parTrans" cxnId="{05A53C93-773A-4309-AD5A-EB6E6ECBCD6D}">
      <dgm:prSet/>
      <dgm:spPr/>
      <dgm:t>
        <a:bodyPr/>
        <a:lstStyle/>
        <a:p>
          <a:endParaRPr lang="en-US"/>
        </a:p>
      </dgm:t>
    </dgm:pt>
    <dgm:pt modelId="{174B8C73-F21D-481B-B6C4-61B1AE0E6F82}" type="sibTrans" cxnId="{05A53C93-773A-4309-AD5A-EB6E6ECBCD6D}">
      <dgm:prSet/>
      <dgm:spPr/>
      <dgm:t>
        <a:bodyPr/>
        <a:lstStyle/>
        <a:p>
          <a:endParaRPr lang="en-US"/>
        </a:p>
      </dgm:t>
    </dgm:pt>
    <dgm:pt modelId="{B58C6137-BB02-40AF-BC60-7173DE525D14}">
      <dgm:prSet/>
      <dgm:spPr/>
      <dgm:t>
        <a:bodyPr/>
        <a:lstStyle/>
        <a:p>
          <a:r>
            <a:rPr lang="en-GB"/>
            <a:t>Participants should discuss each item, agree and fill the corresponding column and rows.</a:t>
          </a:r>
          <a:endParaRPr lang="en-US"/>
        </a:p>
      </dgm:t>
    </dgm:pt>
    <dgm:pt modelId="{7A7712B9-0552-4DE2-B602-33C1F96A2427}" type="parTrans" cxnId="{7A4F0797-B646-4DEF-A3EE-173174386AE6}">
      <dgm:prSet/>
      <dgm:spPr/>
      <dgm:t>
        <a:bodyPr/>
        <a:lstStyle/>
        <a:p>
          <a:endParaRPr lang="en-US"/>
        </a:p>
      </dgm:t>
    </dgm:pt>
    <dgm:pt modelId="{AAA80CF7-2B8B-40BC-B9B9-C111F9F4CA51}" type="sibTrans" cxnId="{7A4F0797-B646-4DEF-A3EE-173174386AE6}">
      <dgm:prSet/>
      <dgm:spPr/>
      <dgm:t>
        <a:bodyPr/>
        <a:lstStyle/>
        <a:p>
          <a:endParaRPr lang="en-US"/>
        </a:p>
      </dgm:t>
    </dgm:pt>
    <dgm:pt modelId="{58F92A3B-1F93-46BA-9A03-A0E9AA6B49C4}">
      <dgm:prSet/>
      <dgm:spPr/>
      <dgm:t>
        <a:bodyPr/>
        <a:lstStyle/>
        <a:p>
          <a:r>
            <a:rPr lang="en-GB"/>
            <a:t>Other details to capture may include hard- to- reach communities (Find example template on the next slide). </a:t>
          </a:r>
          <a:endParaRPr lang="en-US"/>
        </a:p>
      </dgm:t>
    </dgm:pt>
    <dgm:pt modelId="{8F9B23AD-AF60-460B-8870-FEEA340BEBB9}" type="parTrans" cxnId="{521C1F6B-283C-430F-8717-A6D71D756266}">
      <dgm:prSet/>
      <dgm:spPr/>
      <dgm:t>
        <a:bodyPr/>
        <a:lstStyle/>
        <a:p>
          <a:endParaRPr lang="en-US"/>
        </a:p>
      </dgm:t>
    </dgm:pt>
    <dgm:pt modelId="{6CF5B32F-E6B5-40E5-8C5E-DB37089A0824}" type="sibTrans" cxnId="{521C1F6B-283C-430F-8717-A6D71D756266}">
      <dgm:prSet/>
      <dgm:spPr/>
      <dgm:t>
        <a:bodyPr/>
        <a:lstStyle/>
        <a:p>
          <a:endParaRPr lang="en-US"/>
        </a:p>
      </dgm:t>
    </dgm:pt>
    <dgm:pt modelId="{93542AC8-AA44-4232-806D-F408668E0502}">
      <dgm:prSet/>
      <dgm:spPr/>
      <dgm:t>
        <a:bodyPr/>
        <a:lstStyle/>
        <a:p>
          <a:pPr algn="ctr"/>
          <a:r>
            <a:rPr lang="en-GB" dirty="0"/>
            <a:t>Final copy of the filled action plan should be printed and pasted at a strategic location where it is accessible by all in the LGA.</a:t>
          </a:r>
          <a:endParaRPr lang="en-US" dirty="0"/>
        </a:p>
      </dgm:t>
    </dgm:pt>
    <dgm:pt modelId="{C0A4D121-5D59-4937-95EC-FF43A28A77D9}" type="parTrans" cxnId="{53821CA2-9D01-48A4-A7B6-26F7227499E2}">
      <dgm:prSet/>
      <dgm:spPr/>
      <dgm:t>
        <a:bodyPr/>
        <a:lstStyle/>
        <a:p>
          <a:endParaRPr lang="en-US"/>
        </a:p>
      </dgm:t>
    </dgm:pt>
    <dgm:pt modelId="{47746AB4-9EBB-48F6-A38C-B21E3CE057C2}" type="sibTrans" cxnId="{53821CA2-9D01-48A4-A7B6-26F7227499E2}">
      <dgm:prSet/>
      <dgm:spPr/>
      <dgm:t>
        <a:bodyPr/>
        <a:lstStyle/>
        <a:p>
          <a:endParaRPr lang="en-US"/>
        </a:p>
      </dgm:t>
    </dgm:pt>
    <dgm:pt modelId="{08BE712F-06D3-46AF-8747-585913E9EB29}" type="pres">
      <dgm:prSet presAssocID="{09F57041-AC1C-423D-9D7A-0C659C9A8AD4}" presName="linear" presStyleCnt="0">
        <dgm:presLayoutVars>
          <dgm:animLvl val="lvl"/>
          <dgm:resizeHandles val="exact"/>
        </dgm:presLayoutVars>
      </dgm:prSet>
      <dgm:spPr/>
    </dgm:pt>
    <dgm:pt modelId="{4CBD9113-B2F9-4C63-A4FA-ED65A3DFBB32}" type="pres">
      <dgm:prSet presAssocID="{1F08EEA7-B65B-4ED6-B777-FDEE573701C5}" presName="parentText" presStyleLbl="node1" presStyleIdx="0" presStyleCnt="2">
        <dgm:presLayoutVars>
          <dgm:chMax val="0"/>
          <dgm:bulletEnabled val="1"/>
        </dgm:presLayoutVars>
      </dgm:prSet>
      <dgm:spPr/>
    </dgm:pt>
    <dgm:pt modelId="{9E634473-C212-406F-82B1-AD964DD23BBE}" type="pres">
      <dgm:prSet presAssocID="{1F08EEA7-B65B-4ED6-B777-FDEE573701C5}" presName="childText" presStyleLbl="revTx" presStyleIdx="0" presStyleCnt="1">
        <dgm:presLayoutVars>
          <dgm:bulletEnabled val="1"/>
        </dgm:presLayoutVars>
      </dgm:prSet>
      <dgm:spPr/>
    </dgm:pt>
    <dgm:pt modelId="{5B1506B2-E0FB-4710-B08A-AFC477C7EA84}" type="pres">
      <dgm:prSet presAssocID="{93542AC8-AA44-4232-806D-F408668E0502}" presName="parentText" presStyleLbl="node1" presStyleIdx="1" presStyleCnt="2">
        <dgm:presLayoutVars>
          <dgm:chMax val="0"/>
          <dgm:bulletEnabled val="1"/>
        </dgm:presLayoutVars>
      </dgm:prSet>
      <dgm:spPr/>
    </dgm:pt>
  </dgm:ptLst>
  <dgm:cxnLst>
    <dgm:cxn modelId="{BBC4D604-D7F6-4C3B-B58E-AFE72CA1EE1E}" type="presOf" srcId="{09F57041-AC1C-423D-9D7A-0C659C9A8AD4}" destId="{08BE712F-06D3-46AF-8747-585913E9EB29}" srcOrd="0" destOrd="0" presId="urn:microsoft.com/office/officeart/2005/8/layout/vList2"/>
    <dgm:cxn modelId="{09163208-A3AB-403A-87A5-FE08BE386084}" type="presOf" srcId="{5A15A7C2-99D6-4FD0-8CD8-BC1198936BBA}" destId="{9E634473-C212-406F-82B1-AD964DD23BBE}" srcOrd="0" destOrd="0" presId="urn:microsoft.com/office/officeart/2005/8/layout/vList2"/>
    <dgm:cxn modelId="{EC858368-FB22-45F5-9E87-EF13D9243A26}" type="presOf" srcId="{1F08EEA7-B65B-4ED6-B777-FDEE573701C5}" destId="{4CBD9113-B2F9-4C63-A4FA-ED65A3DFBB32}" srcOrd="0" destOrd="0" presId="urn:microsoft.com/office/officeart/2005/8/layout/vList2"/>
    <dgm:cxn modelId="{521C1F6B-283C-430F-8717-A6D71D756266}" srcId="{1F08EEA7-B65B-4ED6-B777-FDEE573701C5}" destId="{58F92A3B-1F93-46BA-9A03-A0E9AA6B49C4}" srcOrd="4" destOrd="0" parTransId="{8F9B23AD-AF60-460B-8870-FEEA340BEBB9}" sibTransId="{6CF5B32F-E6B5-40E5-8C5E-DB37089A0824}"/>
    <dgm:cxn modelId="{7920117A-266E-4E76-BF50-99E2BFA0EB06}" type="presOf" srcId="{58F92A3B-1F93-46BA-9A03-A0E9AA6B49C4}" destId="{9E634473-C212-406F-82B1-AD964DD23BBE}" srcOrd="0" destOrd="4" presId="urn:microsoft.com/office/officeart/2005/8/layout/vList2"/>
    <dgm:cxn modelId="{05A53C93-773A-4309-AD5A-EB6E6ECBCD6D}" srcId="{1F08EEA7-B65B-4ED6-B777-FDEE573701C5}" destId="{8E5661F5-64C1-4AFC-9112-FE9303AF2122}" srcOrd="2" destOrd="0" parTransId="{BF19AA4D-3A82-4D04-B434-4E370E01E4B5}" sibTransId="{174B8C73-F21D-481B-B6C4-61B1AE0E6F82}"/>
    <dgm:cxn modelId="{7A4F0797-B646-4DEF-A3EE-173174386AE6}" srcId="{1F08EEA7-B65B-4ED6-B777-FDEE573701C5}" destId="{B58C6137-BB02-40AF-BC60-7173DE525D14}" srcOrd="3" destOrd="0" parTransId="{7A7712B9-0552-4DE2-B602-33C1F96A2427}" sibTransId="{AAA80CF7-2B8B-40BC-B9B9-C111F9F4CA51}"/>
    <dgm:cxn modelId="{5D735DA1-43D2-4915-87D0-C5C9FA873EDA}" type="presOf" srcId="{2DBB0BAB-7A79-43EF-8980-CB78699E0381}" destId="{9E634473-C212-406F-82B1-AD964DD23BBE}" srcOrd="0" destOrd="1" presId="urn:microsoft.com/office/officeart/2005/8/layout/vList2"/>
    <dgm:cxn modelId="{53821CA2-9D01-48A4-A7B6-26F7227499E2}" srcId="{09F57041-AC1C-423D-9D7A-0C659C9A8AD4}" destId="{93542AC8-AA44-4232-806D-F408668E0502}" srcOrd="1" destOrd="0" parTransId="{C0A4D121-5D59-4937-95EC-FF43A28A77D9}" sibTransId="{47746AB4-9EBB-48F6-A38C-B21E3CE057C2}"/>
    <dgm:cxn modelId="{C7E70CB9-A945-44FB-8FD1-300132ED1377}" srcId="{1F08EEA7-B65B-4ED6-B777-FDEE573701C5}" destId="{2DBB0BAB-7A79-43EF-8980-CB78699E0381}" srcOrd="1" destOrd="0" parTransId="{A3949306-EFA5-467C-BA21-3451F919279D}" sibTransId="{D9729C6C-54C3-4E88-9364-2FBCA8628BC8}"/>
    <dgm:cxn modelId="{84897CC3-B837-4F67-8005-970CE7F67512}" srcId="{1F08EEA7-B65B-4ED6-B777-FDEE573701C5}" destId="{5A15A7C2-99D6-4FD0-8CD8-BC1198936BBA}" srcOrd="0" destOrd="0" parTransId="{57947127-EE6A-4531-9847-03333E5D4751}" sibTransId="{3A94CA88-CF97-44EA-A2A5-A714C0E7CE75}"/>
    <dgm:cxn modelId="{02C2DCC9-2AE4-48C7-86B1-5E2899F2BAD9}" type="presOf" srcId="{B58C6137-BB02-40AF-BC60-7173DE525D14}" destId="{9E634473-C212-406F-82B1-AD964DD23BBE}" srcOrd="0" destOrd="3" presId="urn:microsoft.com/office/officeart/2005/8/layout/vList2"/>
    <dgm:cxn modelId="{79529BD4-D59E-45D8-8B29-6E2C369C49DC}" type="presOf" srcId="{93542AC8-AA44-4232-806D-F408668E0502}" destId="{5B1506B2-E0FB-4710-B08A-AFC477C7EA84}" srcOrd="0" destOrd="0" presId="urn:microsoft.com/office/officeart/2005/8/layout/vList2"/>
    <dgm:cxn modelId="{792BF6DE-26CB-47C1-B883-3A24BC300C01}" type="presOf" srcId="{8E5661F5-64C1-4AFC-9112-FE9303AF2122}" destId="{9E634473-C212-406F-82B1-AD964DD23BBE}" srcOrd="0" destOrd="2" presId="urn:microsoft.com/office/officeart/2005/8/layout/vList2"/>
    <dgm:cxn modelId="{2E1464FF-79A4-4B4F-ADB5-E861BEB93432}" srcId="{09F57041-AC1C-423D-9D7A-0C659C9A8AD4}" destId="{1F08EEA7-B65B-4ED6-B777-FDEE573701C5}" srcOrd="0" destOrd="0" parTransId="{558FFCCD-46DA-44D1-BD15-E6BB1EADC691}" sibTransId="{6E375A6A-78A9-4CEF-8940-1A161093764D}"/>
    <dgm:cxn modelId="{3633E036-89EE-4F8E-9939-3B90A8A03B4A}" type="presParOf" srcId="{08BE712F-06D3-46AF-8747-585913E9EB29}" destId="{4CBD9113-B2F9-4C63-A4FA-ED65A3DFBB32}" srcOrd="0" destOrd="0" presId="urn:microsoft.com/office/officeart/2005/8/layout/vList2"/>
    <dgm:cxn modelId="{8D021BA9-6419-4B42-A290-793486A76B82}" type="presParOf" srcId="{08BE712F-06D3-46AF-8747-585913E9EB29}" destId="{9E634473-C212-406F-82B1-AD964DD23BBE}" srcOrd="1" destOrd="0" presId="urn:microsoft.com/office/officeart/2005/8/layout/vList2"/>
    <dgm:cxn modelId="{6CE39278-0428-4639-9590-E918431F19E2}" type="presParOf" srcId="{08BE712F-06D3-46AF-8747-585913E9EB29}" destId="{5B1506B2-E0FB-4710-B08A-AFC477C7EA8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853F8-B2B1-489A-A609-EE56192C09D7}">
      <dsp:nvSpPr>
        <dsp:cNvPr id="0" name=""/>
        <dsp:cNvSpPr/>
      </dsp:nvSpPr>
      <dsp:spPr>
        <a:xfrm>
          <a:off x="0" y="332513"/>
          <a:ext cx="6263640" cy="914940"/>
        </a:xfrm>
        <a:prstGeom prst="roundRect">
          <a:avLst/>
        </a:prstGeom>
        <a:solidFill>
          <a:srgbClr val="0E85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is your current experience of planning meetings for MAM?</a:t>
          </a:r>
        </a:p>
      </dsp:txBody>
      <dsp:txXfrm>
        <a:off x="44664" y="377177"/>
        <a:ext cx="6174312" cy="825612"/>
      </dsp:txXfrm>
    </dsp:sp>
    <dsp:sp modelId="{E2BAC7C0-94F1-4150-B405-A854A67ABDE9}">
      <dsp:nvSpPr>
        <dsp:cNvPr id="0" name=""/>
        <dsp:cNvSpPr/>
      </dsp:nvSpPr>
      <dsp:spPr>
        <a:xfrm>
          <a:off x="0" y="1313693"/>
          <a:ext cx="6263640" cy="914940"/>
        </a:xfrm>
        <a:prstGeom prst="roundRect">
          <a:avLst/>
        </a:prstGeom>
        <a:solidFill>
          <a:srgbClr val="0E8583">
            <a:alpha val="8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do you understand by the term microplanning?</a:t>
          </a:r>
        </a:p>
      </dsp:txBody>
      <dsp:txXfrm>
        <a:off x="44664" y="1358357"/>
        <a:ext cx="6174312" cy="825612"/>
      </dsp:txXfrm>
    </dsp:sp>
    <dsp:sp modelId="{C31C10E1-0AE2-4CD5-9E0E-FE964B290942}">
      <dsp:nvSpPr>
        <dsp:cNvPr id="0" name=""/>
        <dsp:cNvSpPr/>
      </dsp:nvSpPr>
      <dsp:spPr>
        <a:xfrm>
          <a:off x="0" y="2294873"/>
          <a:ext cx="6263640" cy="914940"/>
        </a:xfrm>
        <a:prstGeom prst="roundRect">
          <a:avLst/>
        </a:prstGeom>
        <a:solidFill>
          <a:srgbClr val="0E8583">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Who should attend microplanning meetings? and why (relevance of stakeholders to the meeting)?</a:t>
          </a:r>
        </a:p>
      </dsp:txBody>
      <dsp:txXfrm>
        <a:off x="44664" y="2339537"/>
        <a:ext cx="6174312" cy="825612"/>
      </dsp:txXfrm>
    </dsp:sp>
    <dsp:sp modelId="{D22570DF-AD11-444A-8A65-14DD53C36706}">
      <dsp:nvSpPr>
        <dsp:cNvPr id="0" name=""/>
        <dsp:cNvSpPr/>
      </dsp:nvSpPr>
      <dsp:spPr>
        <a:xfrm>
          <a:off x="0" y="3276053"/>
          <a:ext cx="6263640" cy="914940"/>
        </a:xfrm>
        <a:prstGeom prst="roundRect">
          <a:avLst/>
        </a:prstGeom>
        <a:solidFill>
          <a:srgbClr val="0E8583">
            <a:alpha val="5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What do they understand by the term macroplanning meetings?</a:t>
          </a:r>
        </a:p>
      </dsp:txBody>
      <dsp:txXfrm>
        <a:off x="44664" y="3320717"/>
        <a:ext cx="6174312" cy="825612"/>
      </dsp:txXfrm>
    </dsp:sp>
    <dsp:sp modelId="{47EE58BB-67F3-4F50-B674-39BA846EEFF5}">
      <dsp:nvSpPr>
        <dsp:cNvPr id="0" name=""/>
        <dsp:cNvSpPr/>
      </dsp:nvSpPr>
      <dsp:spPr>
        <a:xfrm>
          <a:off x="0" y="4257234"/>
          <a:ext cx="6263640" cy="914940"/>
        </a:xfrm>
        <a:prstGeom prst="roundRect">
          <a:avLst/>
        </a:prstGeom>
        <a:solidFill>
          <a:srgbClr val="0E8583">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Who should attend macro planning meetings?</a:t>
          </a:r>
        </a:p>
      </dsp:txBody>
      <dsp:txXfrm>
        <a:off x="44664" y="4301898"/>
        <a:ext cx="6174312" cy="825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DFBA4-2E37-4AE9-9AB3-ADE61726A26D}">
      <dsp:nvSpPr>
        <dsp:cNvPr id="0" name=""/>
        <dsp:cNvSpPr/>
      </dsp:nvSpPr>
      <dsp:spPr>
        <a:xfrm>
          <a:off x="0" y="0"/>
          <a:ext cx="10731061" cy="76699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Action planning is often context- specific </a:t>
          </a:r>
          <a:r>
            <a:rPr lang="en-GB" sz="1600" kern="1200" dirty="0" err="1"/>
            <a:t>e.g</a:t>
          </a:r>
          <a:r>
            <a:rPr lang="en-GB" sz="1600" kern="1200" dirty="0"/>
            <a:t> either the plan is for rural, urban, migrant or border communities. Therefore, implementers should know that what works in community or LGA </a:t>
          </a:r>
          <a:endParaRPr lang="en-US" sz="1600" kern="1200" dirty="0"/>
        </a:p>
      </dsp:txBody>
      <dsp:txXfrm>
        <a:off x="37442" y="37442"/>
        <a:ext cx="10656177" cy="692114"/>
      </dsp:txXfrm>
    </dsp:sp>
    <dsp:sp modelId="{4C2834E6-F6EA-4EE5-9F13-E6BD7675B398}">
      <dsp:nvSpPr>
        <dsp:cNvPr id="0" name=""/>
        <dsp:cNvSpPr/>
      </dsp:nvSpPr>
      <dsp:spPr>
        <a:xfrm>
          <a:off x="0" y="781993"/>
          <a:ext cx="10731061" cy="766998"/>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Action planning should always consider equity and how best to reach everyone</a:t>
          </a:r>
          <a:r>
            <a:rPr lang="en-GB" sz="1400" kern="1200" dirty="0"/>
            <a:t>.</a:t>
          </a:r>
          <a:endParaRPr lang="en-US" sz="1400" kern="1200" dirty="0"/>
        </a:p>
      </dsp:txBody>
      <dsp:txXfrm>
        <a:off x="37442" y="819435"/>
        <a:ext cx="10656177" cy="692114"/>
      </dsp:txXfrm>
    </dsp:sp>
    <dsp:sp modelId="{5A86836D-5131-4EBC-BA42-325F563E0BE4}">
      <dsp:nvSpPr>
        <dsp:cNvPr id="0" name=""/>
        <dsp:cNvSpPr/>
      </dsp:nvSpPr>
      <dsp:spPr>
        <a:xfrm>
          <a:off x="0" y="1561423"/>
          <a:ext cx="10731061" cy="766998"/>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Action plans drawn on the template are not cast in stones; they can be amended based on emerging realities. However, any changes made must be updated on the template and copy shared with stakeholders involved using different mediums such as email, WhatsApp, hard copies etc.</a:t>
          </a:r>
          <a:endParaRPr lang="en-US" sz="1600" kern="1200" dirty="0"/>
        </a:p>
      </dsp:txBody>
      <dsp:txXfrm>
        <a:off x="37442" y="1598865"/>
        <a:ext cx="10656177" cy="692114"/>
      </dsp:txXfrm>
    </dsp:sp>
    <dsp:sp modelId="{F7E4F506-49E3-4F8D-B161-9206DE32514A}">
      <dsp:nvSpPr>
        <dsp:cNvPr id="0" name=""/>
        <dsp:cNvSpPr/>
      </dsp:nvSpPr>
      <dsp:spPr>
        <a:xfrm>
          <a:off x="0" y="2340853"/>
          <a:ext cx="10731061" cy="76699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Implementers can keep track of activities to ensure all activities are carried out as planned</a:t>
          </a:r>
          <a:r>
            <a:rPr lang="en-GB" sz="500" kern="1200" dirty="0"/>
            <a:t>.</a:t>
          </a:r>
          <a:endParaRPr lang="en-US" sz="500" kern="1200" dirty="0"/>
        </a:p>
      </dsp:txBody>
      <dsp:txXfrm>
        <a:off x="37442" y="2378295"/>
        <a:ext cx="10656177" cy="692114"/>
      </dsp:txXfrm>
    </dsp:sp>
    <dsp:sp modelId="{384E545A-90B7-4E7F-B559-97D6C4BBACA3}">
      <dsp:nvSpPr>
        <dsp:cNvPr id="0" name=""/>
        <dsp:cNvSpPr/>
      </dsp:nvSpPr>
      <dsp:spPr>
        <a:xfrm>
          <a:off x="0" y="3120282"/>
          <a:ext cx="10731061" cy="766998"/>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Participation of relevant stakeholders makes it easier to plan effectively and monitor equitable implementation.   </a:t>
          </a:r>
          <a:endParaRPr lang="en-US" sz="1600" kern="1200" dirty="0"/>
        </a:p>
      </dsp:txBody>
      <dsp:txXfrm>
        <a:off x="37442" y="3157724"/>
        <a:ext cx="10656177" cy="692114"/>
      </dsp:txXfrm>
    </dsp:sp>
    <dsp:sp modelId="{4F7B5593-3574-4D95-99C5-040AC605A175}">
      <dsp:nvSpPr>
        <dsp:cNvPr id="0" name=""/>
        <dsp:cNvSpPr/>
      </dsp:nvSpPr>
      <dsp:spPr>
        <a:xfrm>
          <a:off x="0" y="3899712"/>
          <a:ext cx="10731061" cy="766998"/>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Refer to the PGP document and video for additional guide on the two areas of planning</a:t>
          </a:r>
          <a:r>
            <a:rPr lang="en-GB" sz="500" kern="1200" dirty="0"/>
            <a:t>.</a:t>
          </a:r>
          <a:endParaRPr lang="en-US" sz="500" kern="1200" dirty="0"/>
        </a:p>
      </dsp:txBody>
      <dsp:txXfrm>
        <a:off x="37442" y="3937154"/>
        <a:ext cx="10656177" cy="692114"/>
      </dsp:txXfrm>
    </dsp:sp>
    <dsp:sp modelId="{1796D6D7-788D-41E9-8566-8A32FA47E00B}">
      <dsp:nvSpPr>
        <dsp:cNvPr id="0" name=""/>
        <dsp:cNvSpPr/>
      </dsp:nvSpPr>
      <dsp:spPr>
        <a:xfrm>
          <a:off x="0" y="4681706"/>
          <a:ext cx="10731061" cy="76699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Action planning should consider budget and resources available, as well as potential challenges within the context (like security</a:t>
          </a:r>
          <a:r>
            <a:rPr lang="en-GB" sz="500" kern="1200" dirty="0"/>
            <a:t>)</a:t>
          </a:r>
          <a:endParaRPr lang="en-US" sz="500" kern="1200" dirty="0"/>
        </a:p>
      </dsp:txBody>
      <dsp:txXfrm>
        <a:off x="37442" y="4719148"/>
        <a:ext cx="10656177" cy="692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D9113-B2F9-4C63-A4FA-ED65A3DFBB32}">
      <dsp:nvSpPr>
        <dsp:cNvPr id="0" name=""/>
        <dsp:cNvSpPr/>
      </dsp:nvSpPr>
      <dsp:spPr>
        <a:xfrm>
          <a:off x="0" y="20938"/>
          <a:ext cx="7069700" cy="13866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Action plans should include:</a:t>
          </a:r>
          <a:endParaRPr lang="en-US" sz="2500" kern="1200" dirty="0"/>
        </a:p>
      </dsp:txBody>
      <dsp:txXfrm>
        <a:off x="67690" y="88628"/>
        <a:ext cx="6934320" cy="1251252"/>
      </dsp:txXfrm>
    </dsp:sp>
    <dsp:sp modelId="{9E634473-C212-406F-82B1-AD964DD23BBE}">
      <dsp:nvSpPr>
        <dsp:cNvPr id="0" name=""/>
        <dsp:cNvSpPr/>
      </dsp:nvSpPr>
      <dsp:spPr>
        <a:xfrm>
          <a:off x="0" y="1407571"/>
          <a:ext cx="7069700" cy="22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46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kern="1200"/>
            <a:t>Proposed start and end dates</a:t>
          </a:r>
          <a:endParaRPr lang="en-US" sz="2000" kern="1200"/>
        </a:p>
        <a:p>
          <a:pPr marL="228600" lvl="1" indent="-228600" algn="l" defTabSz="889000">
            <a:lnSpc>
              <a:spcPct val="90000"/>
            </a:lnSpc>
            <a:spcBef>
              <a:spcPct val="0"/>
            </a:spcBef>
            <a:spcAft>
              <a:spcPct val="20000"/>
            </a:spcAft>
            <a:buChar char="•"/>
          </a:pPr>
          <a:r>
            <a:rPr lang="en-GB" sz="2000" kern="1200"/>
            <a:t>Roles/ persons assigned responsibilities </a:t>
          </a:r>
          <a:endParaRPr lang="en-US" sz="2000" kern="1200"/>
        </a:p>
        <a:p>
          <a:pPr marL="228600" lvl="1" indent="-228600" algn="l" defTabSz="889000">
            <a:lnSpc>
              <a:spcPct val="90000"/>
            </a:lnSpc>
            <a:spcBef>
              <a:spcPct val="0"/>
            </a:spcBef>
            <a:spcAft>
              <a:spcPct val="20000"/>
            </a:spcAft>
            <a:buChar char="•"/>
          </a:pPr>
          <a:r>
            <a:rPr lang="en-GB" sz="2000" kern="1200"/>
            <a:t>Resources required/ budget etc </a:t>
          </a:r>
          <a:endParaRPr lang="en-US" sz="2000" kern="1200"/>
        </a:p>
        <a:p>
          <a:pPr marL="228600" lvl="1" indent="-228600" algn="l" defTabSz="889000">
            <a:lnSpc>
              <a:spcPct val="90000"/>
            </a:lnSpc>
            <a:spcBef>
              <a:spcPct val="0"/>
            </a:spcBef>
            <a:spcAft>
              <a:spcPct val="20000"/>
            </a:spcAft>
            <a:buChar char="•"/>
          </a:pPr>
          <a:r>
            <a:rPr lang="en-GB" sz="2000" kern="1200"/>
            <a:t>Participants should discuss each item, agree and fill the corresponding column and rows.</a:t>
          </a:r>
          <a:endParaRPr lang="en-US" sz="2000" kern="1200"/>
        </a:p>
        <a:p>
          <a:pPr marL="228600" lvl="1" indent="-228600" algn="l" defTabSz="889000">
            <a:lnSpc>
              <a:spcPct val="90000"/>
            </a:lnSpc>
            <a:spcBef>
              <a:spcPct val="0"/>
            </a:spcBef>
            <a:spcAft>
              <a:spcPct val="20000"/>
            </a:spcAft>
            <a:buChar char="•"/>
          </a:pPr>
          <a:r>
            <a:rPr lang="en-GB" sz="2000" kern="1200"/>
            <a:t>Other details to capture may include hard- to- reach communities (Find example template on the next slide). </a:t>
          </a:r>
          <a:endParaRPr lang="en-US" sz="2000" kern="1200"/>
        </a:p>
      </dsp:txBody>
      <dsp:txXfrm>
        <a:off x="0" y="1407571"/>
        <a:ext cx="7069700" cy="2277000"/>
      </dsp:txXfrm>
    </dsp:sp>
    <dsp:sp modelId="{5B1506B2-E0FB-4710-B08A-AFC477C7EA84}">
      <dsp:nvSpPr>
        <dsp:cNvPr id="0" name=""/>
        <dsp:cNvSpPr/>
      </dsp:nvSpPr>
      <dsp:spPr>
        <a:xfrm>
          <a:off x="0" y="3684571"/>
          <a:ext cx="7069700" cy="138663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Final copy of the filled action plan should be printed and pasted at a strategic location where it is accessible by all in the LGA.</a:t>
          </a:r>
          <a:endParaRPr lang="en-US" sz="2500" kern="1200" dirty="0"/>
        </a:p>
      </dsp:txBody>
      <dsp:txXfrm>
        <a:off x="67690" y="3752261"/>
        <a:ext cx="6934320" cy="12512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71E5E-C225-468B-ADFF-FDDAD485078A}" type="datetimeFigureOut">
              <a:rPr lang="en-GB" smtClean="0"/>
              <a:t>08/07/2021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C430A3-4E0E-447A-9F7E-215E823389AD}" type="slidenum">
              <a:rPr lang="en-GB" smtClean="0"/>
              <a:t>‹#›</a:t>
            </a:fld>
            <a:endParaRPr lang="en-GB"/>
          </a:p>
        </p:txBody>
      </p:sp>
    </p:spTree>
    <p:extLst>
      <p:ext uri="{BB962C8B-B14F-4D97-AF65-F5344CB8AC3E}">
        <p14:creationId xmlns:p14="http://schemas.microsoft.com/office/powerpoint/2010/main" val="223117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2234B-120E-4371-A124-6985933ADA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F39A50-63AA-4D34-BB1D-7DD9456721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B0D475-5E5B-45B3-9CDA-CDE43DF4D739}"/>
              </a:ext>
            </a:extLst>
          </p:cNvPr>
          <p:cNvSpPr>
            <a:spLocks noGrp="1"/>
          </p:cNvSpPr>
          <p:nvPr>
            <p:ph type="dt" sz="half" idx="10"/>
          </p:nvPr>
        </p:nvSpPr>
        <p:spPr/>
        <p:txBody>
          <a:bodyPr/>
          <a:lstStyle/>
          <a:p>
            <a:fld id="{411987E3-2D72-43E7-B894-42E27B72F97E}" type="datetimeFigureOut">
              <a:rPr lang="en-GB" smtClean="0">
                <a:solidFill>
                  <a:prstClr val="black">
                    <a:tint val="75000"/>
                  </a:prstClr>
                </a:solidFill>
              </a:rPr>
              <a:pPr/>
              <a:t>08/07/2021</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47651BC8-AFC5-4913-8523-45BB58851E22}"/>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026522B-44AF-4830-BE48-7CD389C13A5D}"/>
              </a:ext>
            </a:extLst>
          </p:cNvPr>
          <p:cNvSpPr>
            <a:spLocks noGrp="1"/>
          </p:cNvSpPr>
          <p:nvPr>
            <p:ph type="sldNum" sz="quarter" idx="12"/>
          </p:nvPr>
        </p:nvSpPr>
        <p:spPr/>
        <p:txBody>
          <a:bodyPr/>
          <a:lstStyle/>
          <a:p>
            <a:fld id="{C8536B04-5EB1-4D73-8527-4DE8854642A4}" type="slidenum">
              <a:rPr lang="en-GB" smtClean="0">
                <a:solidFill>
                  <a:prstClr val="black">
                    <a:tint val="75000"/>
                  </a:prstClr>
                </a:solidFill>
              </a:rPr>
              <a:pPr/>
              <a:t>‹#›</a:t>
            </a:fld>
            <a:endParaRPr lang="en-GB">
              <a:solidFill>
                <a:prstClr val="black">
                  <a:tint val="75000"/>
                </a:prstClr>
              </a:solidFill>
            </a:endParaRPr>
          </a:p>
        </p:txBody>
      </p:sp>
      <p:pic>
        <p:nvPicPr>
          <p:cNvPr id="7" name="Picture 6">
            <a:extLst>
              <a:ext uri="{FF2B5EF4-FFF2-40B4-BE49-F238E27FC236}">
                <a16:creationId xmlns:a16="http://schemas.microsoft.com/office/drawing/2014/main" id="{F6F3A36C-CCB0-4761-B88A-639530DBA9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2293" y="6426551"/>
            <a:ext cx="1820962" cy="294924"/>
          </a:xfrm>
          <a:prstGeom prst="rect">
            <a:avLst/>
          </a:prstGeom>
        </p:spPr>
      </p:pic>
    </p:spTree>
    <p:extLst>
      <p:ext uri="{BB962C8B-B14F-4D97-AF65-F5344CB8AC3E}">
        <p14:creationId xmlns:p14="http://schemas.microsoft.com/office/powerpoint/2010/main" val="95598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4119-B4A4-4976-889A-FBCB36A3B1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35BFEE-96AB-45F2-830F-84EEF4DB2D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911ECE-1EAD-4EC2-83FB-11C92CBB2ADC}"/>
              </a:ext>
            </a:extLst>
          </p:cNvPr>
          <p:cNvSpPr>
            <a:spLocks noGrp="1"/>
          </p:cNvSpPr>
          <p:nvPr>
            <p:ph type="dt" sz="half" idx="10"/>
          </p:nvPr>
        </p:nvSpPr>
        <p:spPr/>
        <p:txBody>
          <a:bodyPr/>
          <a:lstStyle/>
          <a:p>
            <a:fld id="{E0361421-B488-4DED-99A2-F434C4F5C69C}" type="datetime4">
              <a:rPr lang="en-GB" smtClean="0">
                <a:solidFill>
                  <a:prstClr val="black">
                    <a:tint val="75000"/>
                  </a:prstClr>
                </a:solidFill>
              </a:rPr>
              <a:pPr/>
              <a:t>08 July 2021</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EEAA7046-9393-44B8-B76D-362367B0C90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2A213561-C77A-40EE-86BE-B54BEC3EA1CF}"/>
              </a:ext>
            </a:extLst>
          </p:cNvPr>
          <p:cNvSpPr>
            <a:spLocks noGrp="1"/>
          </p:cNvSpPr>
          <p:nvPr>
            <p:ph type="sldNum" sz="quarter" idx="12"/>
          </p:nvPr>
        </p:nvSpPr>
        <p:spPr/>
        <p:txBody>
          <a:bodyPr/>
          <a:lstStyle/>
          <a:p>
            <a:fld id="{C8536B04-5EB1-4D73-8527-4DE8854642A4}" type="slidenum">
              <a:rPr lang="en-GB" smtClean="0">
                <a:solidFill>
                  <a:prstClr val="black">
                    <a:tint val="75000"/>
                  </a:prstClr>
                </a:solidFill>
              </a:rPr>
              <a:pPr/>
              <a:t>‹#›</a:t>
            </a:fld>
            <a:endParaRPr lang="en-GB">
              <a:solidFill>
                <a:prstClr val="black">
                  <a:tint val="75000"/>
                </a:prstClr>
              </a:solidFill>
            </a:endParaRPr>
          </a:p>
        </p:txBody>
      </p:sp>
      <p:cxnSp>
        <p:nvCxnSpPr>
          <p:cNvPr id="7" name="Straight Connector 6">
            <a:extLst>
              <a:ext uri="{FF2B5EF4-FFF2-40B4-BE49-F238E27FC236}">
                <a16:creationId xmlns:a16="http://schemas.microsoft.com/office/drawing/2014/main" id="{3E391F2E-FB27-4AA3-AE04-B5643CB8D3DC}"/>
              </a:ext>
            </a:extLst>
          </p:cNvPr>
          <p:cNvCxnSpPr/>
          <p:nvPr userDrawn="1"/>
        </p:nvCxnSpPr>
        <p:spPr>
          <a:xfrm flipV="1">
            <a:off x="1524000" y="2420711"/>
            <a:ext cx="9144000" cy="8164"/>
          </a:xfrm>
          <a:prstGeom prst="line">
            <a:avLst/>
          </a:prstGeom>
          <a:ln w="38100">
            <a:solidFill>
              <a:srgbClr val="2B8D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7391E71-20B5-4A3E-97C1-E5D2669769E9}"/>
              </a:ext>
            </a:extLst>
          </p:cNvPr>
          <p:cNvCxnSpPr/>
          <p:nvPr userDrawn="1"/>
        </p:nvCxnSpPr>
        <p:spPr>
          <a:xfrm flipV="1">
            <a:off x="1605643" y="4992689"/>
            <a:ext cx="9144000" cy="8164"/>
          </a:xfrm>
          <a:prstGeom prst="line">
            <a:avLst/>
          </a:prstGeom>
          <a:ln w="38100">
            <a:solidFill>
              <a:srgbClr val="2B8D6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1FDD384-76CA-412A-AFFC-ABBC5DA7E0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452" y="788957"/>
            <a:ext cx="5721096" cy="926592"/>
          </a:xfrm>
          <a:prstGeom prst="rect">
            <a:avLst/>
          </a:prstGeom>
        </p:spPr>
      </p:pic>
    </p:spTree>
    <p:extLst>
      <p:ext uri="{BB962C8B-B14F-4D97-AF65-F5344CB8AC3E}">
        <p14:creationId xmlns:p14="http://schemas.microsoft.com/office/powerpoint/2010/main" val="263931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20D6B0-77CB-4A85-A1E6-25190356EE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3D45F3-54AA-4966-8811-C464DCAD1C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276C52-B747-4221-80CF-3F512A6752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B931B-C6B0-40BC-8296-C481340D410A}" type="datetime4">
              <a:rPr lang="en-GB" smtClean="0">
                <a:solidFill>
                  <a:prstClr val="black">
                    <a:tint val="75000"/>
                  </a:prstClr>
                </a:solidFill>
              </a:rPr>
              <a:pPr/>
              <a:t>08 July 2021</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DBB3D2AE-017B-4867-AD7D-32D0B7D2C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FA2A69C6-DC36-4721-8AED-01F54FAFFD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36B04-5EB1-4D73-8527-4DE8854642A4}" type="slidenum">
              <a:rPr lang="en-GB" smtClean="0">
                <a:solidFill>
                  <a:prstClr val="black">
                    <a:tint val="75000"/>
                  </a:prstClr>
                </a:solidFill>
              </a:rPr>
              <a:pPr/>
              <a:t>‹#›</a:t>
            </a:fld>
            <a:endParaRPr lang="en-GB" dirty="0">
              <a:solidFill>
                <a:prstClr val="black">
                  <a:tint val="75000"/>
                </a:prstClr>
              </a:solidFill>
            </a:endParaRPr>
          </a:p>
        </p:txBody>
      </p:sp>
      <p:cxnSp>
        <p:nvCxnSpPr>
          <p:cNvPr id="7" name="Straight Connector 6">
            <a:extLst>
              <a:ext uri="{FF2B5EF4-FFF2-40B4-BE49-F238E27FC236}">
                <a16:creationId xmlns:a16="http://schemas.microsoft.com/office/drawing/2014/main" id="{9A383E37-4C59-4AD1-BE8A-824EE592E40E}"/>
              </a:ext>
            </a:extLst>
          </p:cNvPr>
          <p:cNvCxnSpPr/>
          <p:nvPr userDrawn="1"/>
        </p:nvCxnSpPr>
        <p:spPr>
          <a:xfrm>
            <a:off x="0" y="6176963"/>
            <a:ext cx="12192000" cy="0"/>
          </a:xfrm>
          <a:prstGeom prst="line">
            <a:avLst/>
          </a:prstGeom>
          <a:ln w="38100">
            <a:solidFill>
              <a:srgbClr val="2B8D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14071F-320F-4056-B42A-8E617E1F77A6}"/>
              </a:ext>
            </a:extLst>
          </p:cNvPr>
          <p:cNvCxnSpPr/>
          <p:nvPr userDrawn="1"/>
        </p:nvCxnSpPr>
        <p:spPr>
          <a:xfrm>
            <a:off x="0" y="875621"/>
            <a:ext cx="12192000" cy="0"/>
          </a:xfrm>
          <a:prstGeom prst="line">
            <a:avLst/>
          </a:prstGeom>
          <a:ln w="38100">
            <a:solidFill>
              <a:srgbClr val="2B8D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851423"/>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BAA8D-8B3D-4F2D-A8F9-D1946D25F207}"/>
              </a:ext>
            </a:extLst>
          </p:cNvPr>
          <p:cNvSpPr>
            <a:spLocks noGrp="1"/>
          </p:cNvSpPr>
          <p:nvPr>
            <p:ph type="ctrTitle"/>
          </p:nvPr>
        </p:nvSpPr>
        <p:spPr>
          <a:xfrm>
            <a:off x="751485" y="2810311"/>
            <a:ext cx="11041365" cy="1541477"/>
          </a:xfrm>
        </p:spPr>
        <p:txBody>
          <a:bodyPr>
            <a:normAutofit/>
          </a:bodyPr>
          <a:lstStyle/>
          <a:p>
            <a:pPr algn="ctr"/>
            <a:r>
              <a:rPr lang="en-US" sz="4400" b="1" dirty="0"/>
              <a:t>Day 2: Part A</a:t>
            </a:r>
            <a:br>
              <a:rPr lang="en-US" sz="4400" b="1" dirty="0"/>
            </a:br>
            <a:r>
              <a:rPr lang="en-US" sz="4400" dirty="0"/>
              <a:t>Action planning and review</a:t>
            </a:r>
            <a:endParaRPr lang="en-GB" sz="4400" dirty="0"/>
          </a:p>
        </p:txBody>
      </p:sp>
    </p:spTree>
    <p:extLst>
      <p:ext uri="{BB962C8B-B14F-4D97-AF65-F5344CB8AC3E}">
        <p14:creationId xmlns:p14="http://schemas.microsoft.com/office/powerpoint/2010/main" val="64820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18255"/>
            <a:ext cx="12256655" cy="946479"/>
          </a:xfrm>
        </p:spPr>
        <p:txBody>
          <a:bodyPr anchor="ctr">
            <a:noAutofit/>
          </a:bodyPr>
          <a:lstStyle/>
          <a:p>
            <a:r>
              <a:rPr lang="en-GB" sz="3600" dirty="0"/>
              <a:t>Introduction to Module Three:</a:t>
            </a:r>
          </a:p>
        </p:txBody>
      </p:sp>
      <p:sp>
        <p:nvSpPr>
          <p:cNvPr id="3" name="Content Placeholder 2">
            <a:extLst>
              <a:ext uri="{FF2B5EF4-FFF2-40B4-BE49-F238E27FC236}">
                <a16:creationId xmlns:a16="http://schemas.microsoft.com/office/drawing/2014/main" id="{3FCAE2D2-E406-4658-8C03-8E712989BFEC}"/>
              </a:ext>
            </a:extLst>
          </p:cNvPr>
          <p:cNvSpPr>
            <a:spLocks noGrp="1"/>
          </p:cNvSpPr>
          <p:nvPr>
            <p:ph idx="1"/>
          </p:nvPr>
        </p:nvSpPr>
        <p:spPr>
          <a:xfrm>
            <a:off x="4299098" y="4085210"/>
            <a:ext cx="6422848" cy="3785419"/>
          </a:xfrm>
        </p:spPr>
        <p:txBody>
          <a:bodyPr>
            <a:normAutofit/>
          </a:bodyPr>
          <a:lstStyle/>
          <a:p>
            <a:r>
              <a:rPr lang="en-GB" dirty="0"/>
              <a:t>Play module three video</a:t>
            </a:r>
          </a:p>
          <a:p>
            <a:r>
              <a:rPr lang="en-GB" dirty="0"/>
              <a:t>Discuss PGP module three (Page 10)</a:t>
            </a:r>
          </a:p>
          <a:p>
            <a:r>
              <a:rPr lang="en-GB" dirty="0"/>
              <a:t>Question and answers</a:t>
            </a:r>
          </a:p>
        </p:txBody>
      </p:sp>
      <p:sp>
        <p:nvSpPr>
          <p:cNvPr id="4" name="TextBox 3">
            <a:extLst>
              <a:ext uri="{FF2B5EF4-FFF2-40B4-BE49-F238E27FC236}">
                <a16:creationId xmlns:a16="http://schemas.microsoft.com/office/drawing/2014/main" id="{FD238E99-D8B4-425B-BC42-172330766CC1}"/>
              </a:ext>
            </a:extLst>
          </p:cNvPr>
          <p:cNvSpPr txBox="1"/>
          <p:nvPr/>
        </p:nvSpPr>
        <p:spPr>
          <a:xfrm>
            <a:off x="339657" y="1456377"/>
            <a:ext cx="6107836" cy="707886"/>
          </a:xfrm>
          <a:prstGeom prst="rect">
            <a:avLst/>
          </a:prstGeom>
          <a:noFill/>
        </p:spPr>
        <p:txBody>
          <a:bodyPr wrap="square">
            <a:spAutoFit/>
          </a:bodyPr>
          <a:lstStyle/>
          <a:p>
            <a:r>
              <a:rPr lang="en-GB" sz="4000" b="1" dirty="0"/>
              <a:t>Developing Action Planning</a:t>
            </a:r>
            <a:endParaRPr lang="en-GB" sz="4000" dirty="0"/>
          </a:p>
        </p:txBody>
      </p:sp>
      <p:pic>
        <p:nvPicPr>
          <p:cNvPr id="5" name="Picture 4">
            <a:extLst>
              <a:ext uri="{FF2B5EF4-FFF2-40B4-BE49-F238E27FC236}">
                <a16:creationId xmlns:a16="http://schemas.microsoft.com/office/drawing/2014/main" id="{BBF7AEEF-E10B-4037-98C7-3AE51076B1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6335" y="1135968"/>
            <a:ext cx="4636008" cy="2352626"/>
          </a:xfrm>
          <a:prstGeom prst="rect">
            <a:avLst/>
          </a:prstGeom>
        </p:spPr>
      </p:pic>
      <p:pic>
        <p:nvPicPr>
          <p:cNvPr id="6" name="Picture 5">
            <a:extLst>
              <a:ext uri="{FF2B5EF4-FFF2-40B4-BE49-F238E27FC236}">
                <a16:creationId xmlns:a16="http://schemas.microsoft.com/office/drawing/2014/main" id="{CEA76591-70B7-4A44-9519-6451DD0471EF}"/>
              </a:ext>
            </a:extLst>
          </p:cNvPr>
          <p:cNvPicPr>
            <a:picLocks noChangeAspect="1"/>
          </p:cNvPicPr>
          <p:nvPr/>
        </p:nvPicPr>
        <p:blipFill>
          <a:blip r:embed="rId3"/>
          <a:stretch>
            <a:fillRect/>
          </a:stretch>
        </p:blipFill>
        <p:spPr>
          <a:xfrm>
            <a:off x="667378" y="2343422"/>
            <a:ext cx="2726197" cy="3785419"/>
          </a:xfrm>
          <a:prstGeom prst="rect">
            <a:avLst/>
          </a:prstGeom>
        </p:spPr>
      </p:pic>
    </p:spTree>
    <p:extLst>
      <p:ext uri="{BB962C8B-B14F-4D97-AF65-F5344CB8AC3E}">
        <p14:creationId xmlns:p14="http://schemas.microsoft.com/office/powerpoint/2010/main" val="3597069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35ED61F-5655-4B88-8A43-D16125862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61" y="1380828"/>
            <a:ext cx="6136846" cy="4096343"/>
          </a:xfrm>
          <a:prstGeom prst="rect">
            <a:avLst/>
          </a:prstGeom>
        </p:spPr>
      </p:pic>
      <p:sp>
        <p:nvSpPr>
          <p:cNvPr id="4" name="Title 1">
            <a:extLst>
              <a:ext uri="{FF2B5EF4-FFF2-40B4-BE49-F238E27FC236}">
                <a16:creationId xmlns:a16="http://schemas.microsoft.com/office/drawing/2014/main" id="{74BBAEB1-CFEC-44CC-82F1-E0BB65C65EBB}"/>
              </a:ext>
            </a:extLst>
          </p:cNvPr>
          <p:cNvSpPr txBox="1">
            <a:spLocks/>
          </p:cNvSpPr>
          <p:nvPr/>
        </p:nvSpPr>
        <p:spPr>
          <a:xfrm>
            <a:off x="156099" y="-410024"/>
            <a:ext cx="10066122" cy="12984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MAM as a process</a:t>
            </a:r>
          </a:p>
        </p:txBody>
      </p:sp>
      <p:pic>
        <p:nvPicPr>
          <p:cNvPr id="7" name="Picture 6">
            <a:extLst>
              <a:ext uri="{FF2B5EF4-FFF2-40B4-BE49-F238E27FC236}">
                <a16:creationId xmlns:a16="http://schemas.microsoft.com/office/drawing/2014/main" id="{2F665C44-B787-4F6C-AF5A-9AC88204B680}"/>
              </a:ext>
            </a:extLst>
          </p:cNvPr>
          <p:cNvPicPr>
            <a:picLocks noChangeAspect="1"/>
          </p:cNvPicPr>
          <p:nvPr/>
        </p:nvPicPr>
        <p:blipFill>
          <a:blip r:embed="rId3"/>
          <a:stretch>
            <a:fillRect/>
          </a:stretch>
        </p:blipFill>
        <p:spPr>
          <a:xfrm>
            <a:off x="580185" y="1609185"/>
            <a:ext cx="4608975" cy="3639627"/>
          </a:xfrm>
          <a:prstGeom prst="rect">
            <a:avLst/>
          </a:prstGeom>
        </p:spPr>
      </p:pic>
    </p:spTree>
    <p:extLst>
      <p:ext uri="{BB962C8B-B14F-4D97-AF65-F5344CB8AC3E}">
        <p14:creationId xmlns:p14="http://schemas.microsoft.com/office/powerpoint/2010/main" val="3420214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18255"/>
            <a:ext cx="12256655" cy="946479"/>
          </a:xfrm>
        </p:spPr>
        <p:txBody>
          <a:bodyPr anchor="ctr">
            <a:noAutofit/>
          </a:bodyPr>
          <a:lstStyle/>
          <a:p>
            <a:r>
              <a:rPr lang="en-GB" sz="3600" dirty="0"/>
              <a:t>Action planning</a:t>
            </a:r>
          </a:p>
        </p:txBody>
      </p:sp>
      <p:graphicFrame>
        <p:nvGraphicFramePr>
          <p:cNvPr id="3" name="Content Placeholder 2">
            <a:extLst>
              <a:ext uri="{FF2B5EF4-FFF2-40B4-BE49-F238E27FC236}">
                <a16:creationId xmlns:a16="http://schemas.microsoft.com/office/drawing/2014/main" id="{16C6BC69-A572-4A82-A089-10720F60ABDF}"/>
              </a:ext>
            </a:extLst>
          </p:cNvPr>
          <p:cNvGraphicFramePr>
            <a:graphicFrameLocks noGrp="1"/>
          </p:cNvGraphicFramePr>
          <p:nvPr>
            <p:ph idx="1"/>
            <p:extLst>
              <p:ext uri="{D42A27DB-BD31-4B8C-83A1-F6EECF244321}">
                <p14:modId xmlns:p14="http://schemas.microsoft.com/office/powerpoint/2010/main" val="2345182209"/>
              </p:ext>
            </p:extLst>
          </p:nvPr>
        </p:nvGraphicFramePr>
        <p:xfrm>
          <a:off x="683172" y="804950"/>
          <a:ext cx="10731062" cy="5448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2272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18255"/>
            <a:ext cx="12256655" cy="946479"/>
          </a:xfrm>
        </p:spPr>
        <p:txBody>
          <a:bodyPr anchor="ctr">
            <a:noAutofit/>
          </a:bodyPr>
          <a:lstStyle/>
          <a:p>
            <a:r>
              <a:rPr lang="en-GB" sz="3600" dirty="0"/>
              <a:t>Micro planning process</a:t>
            </a:r>
          </a:p>
        </p:txBody>
      </p:sp>
      <p:graphicFrame>
        <p:nvGraphicFramePr>
          <p:cNvPr id="3" name="Content Placeholder 2">
            <a:extLst>
              <a:ext uri="{FF2B5EF4-FFF2-40B4-BE49-F238E27FC236}">
                <a16:creationId xmlns:a16="http://schemas.microsoft.com/office/drawing/2014/main" id="{A9F36900-7DFE-439D-A3ED-F39F052D36A4}"/>
              </a:ext>
            </a:extLst>
          </p:cNvPr>
          <p:cNvGraphicFramePr>
            <a:graphicFrameLocks noGrp="1"/>
          </p:cNvGraphicFramePr>
          <p:nvPr>
            <p:ph idx="1"/>
            <p:extLst>
              <p:ext uri="{D42A27DB-BD31-4B8C-83A1-F6EECF244321}">
                <p14:modId xmlns:p14="http://schemas.microsoft.com/office/powerpoint/2010/main" val="3551755082"/>
              </p:ext>
            </p:extLst>
          </p:nvPr>
        </p:nvGraphicFramePr>
        <p:xfrm>
          <a:off x="1973775" y="918648"/>
          <a:ext cx="7069700" cy="5092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0721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597A-99F9-4AB9-B812-000A4745A2CA}"/>
              </a:ext>
            </a:extLst>
          </p:cNvPr>
          <p:cNvSpPr>
            <a:spLocks noGrp="1"/>
          </p:cNvSpPr>
          <p:nvPr>
            <p:ph type="title"/>
          </p:nvPr>
        </p:nvSpPr>
        <p:spPr>
          <a:xfrm>
            <a:off x="101353" y="0"/>
            <a:ext cx="10515600" cy="1325563"/>
          </a:xfrm>
        </p:spPr>
        <p:txBody>
          <a:bodyPr/>
          <a:lstStyle/>
          <a:p>
            <a:r>
              <a:rPr lang="en-GB" b="1" dirty="0"/>
              <a:t>Micro planning template</a:t>
            </a:r>
          </a:p>
        </p:txBody>
      </p:sp>
      <p:sp>
        <p:nvSpPr>
          <p:cNvPr id="3" name="TextBox 2">
            <a:extLst>
              <a:ext uri="{FF2B5EF4-FFF2-40B4-BE49-F238E27FC236}">
                <a16:creationId xmlns:a16="http://schemas.microsoft.com/office/drawing/2014/main" id="{54D39658-D404-42AB-A5EE-30A98BD2E8FD}"/>
              </a:ext>
            </a:extLst>
          </p:cNvPr>
          <p:cNvSpPr txBox="1"/>
          <p:nvPr/>
        </p:nvSpPr>
        <p:spPr>
          <a:xfrm>
            <a:off x="2709644" y="1996580"/>
            <a:ext cx="6811861" cy="646331"/>
          </a:xfrm>
          <a:prstGeom prst="rect">
            <a:avLst/>
          </a:prstGeom>
          <a:noFill/>
        </p:spPr>
        <p:txBody>
          <a:bodyPr wrap="square" rtlCol="0">
            <a:spAutoFit/>
          </a:bodyPr>
          <a:lstStyle/>
          <a:p>
            <a:r>
              <a:rPr lang="en-US" dirty="0">
                <a:highlight>
                  <a:srgbClr val="FFFF00"/>
                </a:highlight>
              </a:rPr>
              <a:t>**Welton Media, please add here the image of the microplanning template you’re working on within the PGP**</a:t>
            </a:r>
            <a:endParaRPr lang="en-GB" dirty="0">
              <a:highlight>
                <a:srgbClr val="FFFF00"/>
              </a:highlight>
            </a:endParaRPr>
          </a:p>
        </p:txBody>
      </p:sp>
    </p:spTree>
    <p:extLst>
      <p:ext uri="{BB962C8B-B14F-4D97-AF65-F5344CB8AC3E}">
        <p14:creationId xmlns:p14="http://schemas.microsoft.com/office/powerpoint/2010/main" val="283287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B7279-1704-4172-8B73-BA19C88BB5C3}"/>
              </a:ext>
            </a:extLst>
          </p:cNvPr>
          <p:cNvSpPr>
            <a:spLocks noGrp="1"/>
          </p:cNvSpPr>
          <p:nvPr>
            <p:ph type="title"/>
          </p:nvPr>
        </p:nvSpPr>
        <p:spPr>
          <a:xfrm>
            <a:off x="0" y="-74598"/>
            <a:ext cx="10515600" cy="1325563"/>
          </a:xfrm>
        </p:spPr>
        <p:txBody>
          <a:bodyPr/>
          <a:lstStyle/>
          <a:p>
            <a:r>
              <a:rPr lang="en-GB" b="1" dirty="0"/>
              <a:t>Template on hard- to- reach communities</a:t>
            </a:r>
          </a:p>
        </p:txBody>
      </p:sp>
      <p:pic>
        <p:nvPicPr>
          <p:cNvPr id="5" name="Picture 4">
            <a:extLst>
              <a:ext uri="{FF2B5EF4-FFF2-40B4-BE49-F238E27FC236}">
                <a16:creationId xmlns:a16="http://schemas.microsoft.com/office/drawing/2014/main" id="{E3E78364-0BF9-41F4-A844-7E3926323887}"/>
              </a:ext>
            </a:extLst>
          </p:cNvPr>
          <p:cNvPicPr>
            <a:picLocks noChangeAspect="1"/>
          </p:cNvPicPr>
          <p:nvPr/>
        </p:nvPicPr>
        <p:blipFill>
          <a:blip r:embed="rId2"/>
          <a:stretch>
            <a:fillRect/>
          </a:stretch>
        </p:blipFill>
        <p:spPr>
          <a:xfrm>
            <a:off x="661836" y="1943582"/>
            <a:ext cx="10868327" cy="1323569"/>
          </a:xfrm>
          <a:prstGeom prst="rect">
            <a:avLst/>
          </a:prstGeom>
        </p:spPr>
      </p:pic>
      <p:sp>
        <p:nvSpPr>
          <p:cNvPr id="6" name="TextBox 5">
            <a:extLst>
              <a:ext uri="{FF2B5EF4-FFF2-40B4-BE49-F238E27FC236}">
                <a16:creationId xmlns:a16="http://schemas.microsoft.com/office/drawing/2014/main" id="{4BD9A894-DBAD-4F98-B944-906D9BB095D5}"/>
              </a:ext>
            </a:extLst>
          </p:cNvPr>
          <p:cNvSpPr txBox="1"/>
          <p:nvPr/>
        </p:nvSpPr>
        <p:spPr>
          <a:xfrm>
            <a:off x="8185212" y="3630967"/>
            <a:ext cx="3249227" cy="369332"/>
          </a:xfrm>
          <a:prstGeom prst="rect">
            <a:avLst/>
          </a:prstGeom>
          <a:noFill/>
        </p:spPr>
        <p:txBody>
          <a:bodyPr wrap="square" rtlCol="0">
            <a:spAutoFit/>
          </a:bodyPr>
          <a:lstStyle/>
          <a:p>
            <a:r>
              <a:rPr lang="en-US" dirty="0"/>
              <a:t>See Page 9 of PGP Module 3</a:t>
            </a:r>
            <a:endParaRPr lang="en-GB" dirty="0"/>
          </a:p>
        </p:txBody>
      </p:sp>
    </p:spTree>
    <p:extLst>
      <p:ext uri="{BB962C8B-B14F-4D97-AF65-F5344CB8AC3E}">
        <p14:creationId xmlns:p14="http://schemas.microsoft.com/office/powerpoint/2010/main" val="1934497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18255"/>
            <a:ext cx="12256655" cy="946479"/>
          </a:xfrm>
        </p:spPr>
        <p:txBody>
          <a:bodyPr anchor="ctr">
            <a:noAutofit/>
          </a:bodyPr>
          <a:lstStyle/>
          <a:p>
            <a:r>
              <a:rPr lang="en-GB" sz="3600" dirty="0"/>
              <a:t>Filling out the macro planning template</a:t>
            </a:r>
          </a:p>
        </p:txBody>
      </p:sp>
      <p:sp>
        <p:nvSpPr>
          <p:cNvPr id="3" name="Content Placeholder 2">
            <a:extLst>
              <a:ext uri="{FF2B5EF4-FFF2-40B4-BE49-F238E27FC236}">
                <a16:creationId xmlns:a16="http://schemas.microsoft.com/office/drawing/2014/main" id="{F42B1240-D5EF-4C30-BF03-FD97827FF185}"/>
              </a:ext>
            </a:extLst>
          </p:cNvPr>
          <p:cNvSpPr>
            <a:spLocks noGrp="1"/>
          </p:cNvSpPr>
          <p:nvPr>
            <p:ph idx="1"/>
          </p:nvPr>
        </p:nvSpPr>
        <p:spPr>
          <a:xfrm>
            <a:off x="428981" y="1266738"/>
            <a:ext cx="9704920" cy="4700501"/>
          </a:xfrm>
        </p:spPr>
        <p:txBody>
          <a:bodyPr anchor="ctr">
            <a:normAutofit/>
          </a:bodyPr>
          <a:lstStyle/>
          <a:p>
            <a:r>
              <a:rPr lang="en-GB" sz="2600" dirty="0"/>
              <a:t>Similar approach of filling the micro planning template may be employed here. However, note that the state level- macro planning is more elaborate because it contains plans of the LGAs. </a:t>
            </a:r>
          </a:p>
          <a:p>
            <a:r>
              <a:rPr lang="en-GB" sz="2600" dirty="0"/>
              <a:t>Participants at this planning to include;</a:t>
            </a:r>
          </a:p>
          <a:p>
            <a:pPr marL="457200" indent="-457200">
              <a:buFont typeface="Courier New" panose="02070309020205020404" pitchFamily="49" charset="0"/>
              <a:buChar char="o"/>
            </a:pPr>
            <a:r>
              <a:rPr lang="en-GB" sz="2600" dirty="0"/>
              <a:t>DPH, </a:t>
            </a:r>
          </a:p>
          <a:p>
            <a:pPr marL="457200" indent="-457200">
              <a:buFont typeface="Courier New" panose="02070309020205020404" pitchFamily="49" charset="0"/>
              <a:buChar char="o"/>
            </a:pPr>
            <a:r>
              <a:rPr lang="en-GB" sz="2600" dirty="0"/>
              <a:t>SNTD and staff of the unit </a:t>
            </a:r>
            <a:r>
              <a:rPr lang="en-GB" sz="2600" dirty="0" err="1"/>
              <a:t>e.g</a:t>
            </a:r>
            <a:r>
              <a:rPr lang="en-GB" sz="2600" dirty="0"/>
              <a:t> logistics officer, data managers etc</a:t>
            </a:r>
          </a:p>
          <a:p>
            <a:pPr marL="457200" indent="-457200">
              <a:buFont typeface="Courier New" panose="02070309020205020404" pitchFamily="49" charset="0"/>
              <a:buChar char="o"/>
            </a:pPr>
            <a:r>
              <a:rPr lang="en-GB" sz="2600" dirty="0"/>
              <a:t>Representatives of SACON</a:t>
            </a:r>
          </a:p>
          <a:p>
            <a:pPr marL="457200" indent="-457200">
              <a:buFont typeface="Courier New" panose="02070309020205020404" pitchFamily="49" charset="0"/>
              <a:buChar char="o"/>
            </a:pPr>
            <a:r>
              <a:rPr lang="en-GB" sz="2600" dirty="0"/>
              <a:t>Civil Society Organisations</a:t>
            </a:r>
          </a:p>
          <a:p>
            <a:pPr marL="457200" indent="-457200">
              <a:buFont typeface="Courier New" panose="02070309020205020404" pitchFamily="49" charset="0"/>
              <a:buChar char="o"/>
            </a:pPr>
            <a:r>
              <a:rPr lang="en-GB" sz="2600" dirty="0"/>
              <a:t>Representatives of UNICEF, WHO or/ and the funding organisation. </a:t>
            </a:r>
          </a:p>
        </p:txBody>
      </p:sp>
    </p:spTree>
    <p:extLst>
      <p:ext uri="{BB962C8B-B14F-4D97-AF65-F5344CB8AC3E}">
        <p14:creationId xmlns:p14="http://schemas.microsoft.com/office/powerpoint/2010/main" val="948597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18255"/>
            <a:ext cx="12256655" cy="946479"/>
          </a:xfrm>
        </p:spPr>
        <p:txBody>
          <a:bodyPr anchor="ctr">
            <a:noAutofit/>
          </a:bodyPr>
          <a:lstStyle/>
          <a:p>
            <a:r>
              <a:rPr lang="en-GB" sz="3600" dirty="0"/>
              <a:t>Activity 3.2- Action planning exercise </a:t>
            </a:r>
          </a:p>
        </p:txBody>
      </p:sp>
      <p:sp>
        <p:nvSpPr>
          <p:cNvPr id="3" name="Content Placeholder 2">
            <a:extLst>
              <a:ext uri="{FF2B5EF4-FFF2-40B4-BE49-F238E27FC236}">
                <a16:creationId xmlns:a16="http://schemas.microsoft.com/office/drawing/2014/main" id="{8240CA72-CAA9-46BB-A486-8B7F54150BCA}"/>
              </a:ext>
            </a:extLst>
          </p:cNvPr>
          <p:cNvSpPr>
            <a:spLocks noGrp="1"/>
          </p:cNvSpPr>
          <p:nvPr>
            <p:ph idx="1"/>
          </p:nvPr>
        </p:nvSpPr>
        <p:spPr>
          <a:xfrm>
            <a:off x="550379" y="1978724"/>
            <a:ext cx="5291127" cy="3639450"/>
          </a:xfrm>
        </p:spPr>
        <p:txBody>
          <a:bodyPr anchor="ctr">
            <a:normAutofit/>
          </a:bodyPr>
          <a:lstStyle/>
          <a:p>
            <a:r>
              <a:rPr lang="en-GB" sz="2000" dirty="0"/>
              <a:t>Read Module 3 of the PGP</a:t>
            </a:r>
          </a:p>
          <a:p>
            <a:r>
              <a:rPr lang="en-GB" sz="2000" dirty="0"/>
              <a:t>You will see there are a range of actions for rural and urban contexts along the MAM pathway</a:t>
            </a:r>
          </a:p>
          <a:p>
            <a:r>
              <a:rPr lang="en-GB" sz="2000" dirty="0"/>
              <a:t>Within small groups, Use the template provided and examples from PGP, complete 2-3 actions for each phase of MAM</a:t>
            </a:r>
          </a:p>
          <a:p>
            <a:r>
              <a:rPr lang="en-GB" sz="2000" dirty="0"/>
              <a:t>Prepare to feedback to wider group with key learnings</a:t>
            </a:r>
          </a:p>
          <a:p>
            <a:endParaRPr lang="en-GB" sz="2000" dirty="0"/>
          </a:p>
        </p:txBody>
      </p:sp>
      <p:pic>
        <p:nvPicPr>
          <p:cNvPr id="1026" name="Picture 2" descr="Meeting, Together, Cooperation, Personal, Teamwork">
            <a:extLst>
              <a:ext uri="{FF2B5EF4-FFF2-40B4-BE49-F238E27FC236}">
                <a16:creationId xmlns:a16="http://schemas.microsoft.com/office/drawing/2014/main" id="{3653FC6C-08BC-4A7D-8900-704A1C661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724" y="1659474"/>
            <a:ext cx="3958700" cy="395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060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5762"/>
            <a:ext cx="9144000" cy="1006475"/>
          </a:xfrm>
        </p:spPr>
        <p:txBody>
          <a:bodyPr>
            <a:noAutofit/>
          </a:bodyPr>
          <a:lstStyle/>
          <a:p>
            <a:r>
              <a:rPr lang="en-GB" sz="4800" b="1" dirty="0"/>
              <a:t>Group presentations on action plans</a:t>
            </a:r>
          </a:p>
        </p:txBody>
      </p:sp>
      <p:sp>
        <p:nvSpPr>
          <p:cNvPr id="3" name="Subtitle 2"/>
          <p:cNvSpPr>
            <a:spLocks noGrp="1"/>
          </p:cNvSpPr>
          <p:nvPr>
            <p:ph type="subTitle" idx="1"/>
          </p:nvPr>
        </p:nvSpPr>
        <p:spPr>
          <a:xfrm>
            <a:off x="1524000" y="4032344"/>
            <a:ext cx="9144000" cy="700541"/>
          </a:xfrm>
        </p:spPr>
        <p:txBody>
          <a:bodyPr>
            <a:normAutofit/>
          </a:bodyPr>
          <a:lstStyle/>
          <a:p>
            <a:r>
              <a:rPr lang="en-GB" dirty="0"/>
              <a:t>Session 4.0</a:t>
            </a:r>
          </a:p>
        </p:txBody>
      </p:sp>
      <p:pic>
        <p:nvPicPr>
          <p:cNvPr id="2052" name="Picture 4" descr="Meeting, Together, Cooperation, Personal, Teamwork">
            <a:extLst>
              <a:ext uri="{FF2B5EF4-FFF2-40B4-BE49-F238E27FC236}">
                <a16:creationId xmlns:a16="http://schemas.microsoft.com/office/drawing/2014/main" id="{029B7634-4029-4ACF-BB62-FB7659C93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9368" y="4287914"/>
            <a:ext cx="2312632" cy="231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515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95214"/>
            <a:ext cx="9144000" cy="1006475"/>
          </a:xfrm>
        </p:spPr>
        <p:txBody>
          <a:bodyPr>
            <a:normAutofit fontScale="90000"/>
          </a:bodyPr>
          <a:lstStyle/>
          <a:p>
            <a:r>
              <a:rPr lang="en-GB" b="1" dirty="0"/>
              <a:t>Action plan implementation and Review</a:t>
            </a:r>
          </a:p>
        </p:txBody>
      </p:sp>
      <p:sp>
        <p:nvSpPr>
          <p:cNvPr id="3" name="Subtitle 2"/>
          <p:cNvSpPr>
            <a:spLocks noGrp="1"/>
          </p:cNvSpPr>
          <p:nvPr>
            <p:ph type="subTitle" idx="1"/>
          </p:nvPr>
        </p:nvSpPr>
        <p:spPr>
          <a:xfrm>
            <a:off x="1524000" y="4201689"/>
            <a:ext cx="9144000" cy="700541"/>
          </a:xfrm>
        </p:spPr>
        <p:txBody>
          <a:bodyPr>
            <a:normAutofit/>
          </a:bodyPr>
          <a:lstStyle/>
          <a:p>
            <a:r>
              <a:rPr lang="en-GB" dirty="0"/>
              <a:t>Session 5.0</a:t>
            </a:r>
          </a:p>
        </p:txBody>
      </p:sp>
    </p:spTree>
    <p:extLst>
      <p:ext uri="{BB962C8B-B14F-4D97-AF65-F5344CB8AC3E}">
        <p14:creationId xmlns:p14="http://schemas.microsoft.com/office/powerpoint/2010/main" val="2896439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18255"/>
            <a:ext cx="12256655" cy="946479"/>
          </a:xfrm>
        </p:spPr>
        <p:txBody>
          <a:bodyPr anchor="ctr">
            <a:noAutofit/>
          </a:bodyPr>
          <a:lstStyle/>
          <a:p>
            <a:r>
              <a:rPr lang="en-GB" sz="3600" dirty="0"/>
              <a:t>Agenda for today</a:t>
            </a:r>
          </a:p>
        </p:txBody>
      </p:sp>
      <p:sp>
        <p:nvSpPr>
          <p:cNvPr id="11" name="Content Placeholder 2">
            <a:extLst>
              <a:ext uri="{FF2B5EF4-FFF2-40B4-BE49-F238E27FC236}">
                <a16:creationId xmlns:a16="http://schemas.microsoft.com/office/drawing/2014/main" id="{8CC657E7-9FAE-4E19-B05F-384E96B3CCD7}"/>
              </a:ext>
            </a:extLst>
          </p:cNvPr>
          <p:cNvSpPr>
            <a:spLocks noGrp="1"/>
          </p:cNvSpPr>
          <p:nvPr>
            <p:ph idx="1"/>
          </p:nvPr>
        </p:nvSpPr>
        <p:spPr>
          <a:xfrm>
            <a:off x="1061545" y="1953127"/>
            <a:ext cx="7094483" cy="3838073"/>
          </a:xfrm>
        </p:spPr>
        <p:txBody>
          <a:bodyPr anchor="ctr">
            <a:normAutofit fontScale="92500" lnSpcReduction="10000"/>
          </a:bodyPr>
          <a:lstStyle/>
          <a:p>
            <a:r>
              <a:rPr lang="en-GB" sz="3000" dirty="0"/>
              <a:t>Recap on yesterday’s learning</a:t>
            </a:r>
          </a:p>
          <a:p>
            <a:r>
              <a:rPr lang="en-GB" sz="3000" dirty="0"/>
              <a:t>Review Module 2B </a:t>
            </a:r>
          </a:p>
          <a:p>
            <a:r>
              <a:rPr lang="en-GB" sz="3000" dirty="0"/>
              <a:t>Stakeholder mapping</a:t>
            </a:r>
          </a:p>
          <a:p>
            <a:r>
              <a:rPr lang="en-GB" sz="3000" dirty="0"/>
              <a:t>Microplanning</a:t>
            </a:r>
          </a:p>
          <a:p>
            <a:r>
              <a:rPr lang="en-GB" sz="3000" dirty="0"/>
              <a:t>Macroplanning</a:t>
            </a:r>
          </a:p>
          <a:p>
            <a:r>
              <a:rPr lang="en-GB" sz="3000" dirty="0"/>
              <a:t>Action planning</a:t>
            </a:r>
          </a:p>
          <a:p>
            <a:r>
              <a:rPr lang="en-GB" sz="3000" dirty="0"/>
              <a:t>Implementation and review</a:t>
            </a:r>
          </a:p>
          <a:p>
            <a:r>
              <a:rPr lang="en-GB" sz="3000" dirty="0"/>
              <a:t>Costing tool</a:t>
            </a:r>
          </a:p>
          <a:p>
            <a:endParaRPr lang="en-GB" sz="2200" dirty="0"/>
          </a:p>
        </p:txBody>
      </p:sp>
      <p:pic>
        <p:nvPicPr>
          <p:cNvPr id="1026" name="Picture 2" descr="Event, Planner, Schedule, Agenda, Date, Plan, Organizer">
            <a:extLst>
              <a:ext uri="{FF2B5EF4-FFF2-40B4-BE49-F238E27FC236}">
                <a16:creationId xmlns:a16="http://schemas.microsoft.com/office/drawing/2014/main" id="{D28AE4BD-921D-45F5-9D77-59C82EC54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799" y="2152713"/>
            <a:ext cx="3685563" cy="276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010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5BC1-DE5E-4434-8610-4A29C2513737}"/>
              </a:ext>
            </a:extLst>
          </p:cNvPr>
          <p:cNvSpPr>
            <a:spLocks noGrp="1"/>
          </p:cNvSpPr>
          <p:nvPr>
            <p:ph type="title"/>
          </p:nvPr>
        </p:nvSpPr>
        <p:spPr>
          <a:xfrm>
            <a:off x="5116879" y="881815"/>
            <a:ext cx="6422849" cy="1676603"/>
          </a:xfrm>
        </p:spPr>
        <p:txBody>
          <a:bodyPr>
            <a:normAutofit/>
          </a:bodyPr>
          <a:lstStyle/>
          <a:p>
            <a:r>
              <a:rPr lang="en-GB" b="1" dirty="0"/>
              <a:t>Module 4: Action Plan Implementation Review</a:t>
            </a:r>
          </a:p>
        </p:txBody>
      </p:sp>
      <p:sp>
        <p:nvSpPr>
          <p:cNvPr id="3" name="Content Placeholder 2">
            <a:extLst>
              <a:ext uri="{FF2B5EF4-FFF2-40B4-BE49-F238E27FC236}">
                <a16:creationId xmlns:a16="http://schemas.microsoft.com/office/drawing/2014/main" id="{473E1604-47FC-4126-A9CD-EBD1CE281865}"/>
              </a:ext>
            </a:extLst>
          </p:cNvPr>
          <p:cNvSpPr>
            <a:spLocks noGrp="1"/>
          </p:cNvSpPr>
          <p:nvPr>
            <p:ph idx="1"/>
          </p:nvPr>
        </p:nvSpPr>
        <p:spPr>
          <a:xfrm>
            <a:off x="5116880" y="3072581"/>
            <a:ext cx="6422848" cy="3785419"/>
          </a:xfrm>
        </p:spPr>
        <p:txBody>
          <a:bodyPr>
            <a:normAutofit/>
          </a:bodyPr>
          <a:lstStyle/>
          <a:p>
            <a:r>
              <a:rPr lang="en-GB" dirty="0"/>
              <a:t>Play module four video</a:t>
            </a:r>
          </a:p>
          <a:p>
            <a:r>
              <a:rPr lang="en-GB" dirty="0"/>
              <a:t>Discuss PGP module four</a:t>
            </a:r>
          </a:p>
          <a:p>
            <a:r>
              <a:rPr lang="en-GB" dirty="0"/>
              <a:t>Question and answers</a:t>
            </a:r>
          </a:p>
        </p:txBody>
      </p:sp>
      <p:pic>
        <p:nvPicPr>
          <p:cNvPr id="6" name="Picture 5">
            <a:extLst>
              <a:ext uri="{FF2B5EF4-FFF2-40B4-BE49-F238E27FC236}">
                <a16:creationId xmlns:a16="http://schemas.microsoft.com/office/drawing/2014/main" id="{01E81144-6981-4E30-83FC-AB201AA7DF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288" y="958256"/>
            <a:ext cx="4397433" cy="2352626"/>
          </a:xfrm>
          <a:prstGeom prst="rect">
            <a:avLst/>
          </a:prstGeom>
        </p:spPr>
      </p:pic>
      <p:pic>
        <p:nvPicPr>
          <p:cNvPr id="7" name="Picture 6">
            <a:extLst>
              <a:ext uri="{FF2B5EF4-FFF2-40B4-BE49-F238E27FC236}">
                <a16:creationId xmlns:a16="http://schemas.microsoft.com/office/drawing/2014/main" id="{F3D164AA-E46E-430F-957F-1CED7AC93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81" y="3429000"/>
            <a:ext cx="2290111" cy="2714348"/>
          </a:xfrm>
          <a:prstGeom prst="rect">
            <a:avLst/>
          </a:prstGeom>
        </p:spPr>
      </p:pic>
    </p:spTree>
    <p:extLst>
      <p:ext uri="{BB962C8B-B14F-4D97-AF65-F5344CB8AC3E}">
        <p14:creationId xmlns:p14="http://schemas.microsoft.com/office/powerpoint/2010/main" val="171737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18255"/>
            <a:ext cx="12256655" cy="946479"/>
          </a:xfrm>
        </p:spPr>
        <p:txBody>
          <a:bodyPr anchor="ctr">
            <a:noAutofit/>
          </a:bodyPr>
          <a:lstStyle/>
          <a:p>
            <a:r>
              <a:rPr lang="en-GB" sz="3600" dirty="0"/>
              <a:t>Review of MAM process</a:t>
            </a:r>
          </a:p>
        </p:txBody>
      </p:sp>
      <p:graphicFrame>
        <p:nvGraphicFramePr>
          <p:cNvPr id="3" name="Table 4">
            <a:extLst>
              <a:ext uri="{FF2B5EF4-FFF2-40B4-BE49-F238E27FC236}">
                <a16:creationId xmlns:a16="http://schemas.microsoft.com/office/drawing/2014/main" id="{8531262D-34EE-4407-97EE-D0AA5C67639E}"/>
              </a:ext>
            </a:extLst>
          </p:cNvPr>
          <p:cNvGraphicFramePr>
            <a:graphicFrameLocks noGrp="1"/>
          </p:cNvGraphicFramePr>
          <p:nvPr>
            <p:ph idx="1"/>
            <p:extLst>
              <p:ext uri="{D42A27DB-BD31-4B8C-83A1-F6EECF244321}">
                <p14:modId xmlns:p14="http://schemas.microsoft.com/office/powerpoint/2010/main" val="2194440916"/>
              </p:ext>
            </p:extLst>
          </p:nvPr>
        </p:nvGraphicFramePr>
        <p:xfrm>
          <a:off x="669357" y="2954401"/>
          <a:ext cx="10917938" cy="3212716"/>
        </p:xfrm>
        <a:graphic>
          <a:graphicData uri="http://schemas.openxmlformats.org/drawingml/2006/table">
            <a:tbl>
              <a:tblPr firstRow="1" bandRow="1">
                <a:tableStyleId>{69012ECD-51FC-41F1-AA8D-1B2483CD663E}</a:tableStyleId>
              </a:tblPr>
              <a:tblGrid>
                <a:gridCol w="2027797">
                  <a:extLst>
                    <a:ext uri="{9D8B030D-6E8A-4147-A177-3AD203B41FA5}">
                      <a16:colId xmlns:a16="http://schemas.microsoft.com/office/drawing/2014/main" val="2302493998"/>
                    </a:ext>
                  </a:extLst>
                </a:gridCol>
                <a:gridCol w="2137054">
                  <a:extLst>
                    <a:ext uri="{9D8B030D-6E8A-4147-A177-3AD203B41FA5}">
                      <a16:colId xmlns:a16="http://schemas.microsoft.com/office/drawing/2014/main" val="2676616131"/>
                    </a:ext>
                  </a:extLst>
                </a:gridCol>
                <a:gridCol w="2370760">
                  <a:extLst>
                    <a:ext uri="{9D8B030D-6E8A-4147-A177-3AD203B41FA5}">
                      <a16:colId xmlns:a16="http://schemas.microsoft.com/office/drawing/2014/main" val="494583469"/>
                    </a:ext>
                  </a:extLst>
                </a:gridCol>
                <a:gridCol w="1886694">
                  <a:extLst>
                    <a:ext uri="{9D8B030D-6E8A-4147-A177-3AD203B41FA5}">
                      <a16:colId xmlns:a16="http://schemas.microsoft.com/office/drawing/2014/main" val="2160961001"/>
                    </a:ext>
                  </a:extLst>
                </a:gridCol>
                <a:gridCol w="2495633">
                  <a:extLst>
                    <a:ext uri="{9D8B030D-6E8A-4147-A177-3AD203B41FA5}">
                      <a16:colId xmlns:a16="http://schemas.microsoft.com/office/drawing/2014/main" val="237623823"/>
                    </a:ext>
                  </a:extLst>
                </a:gridCol>
              </a:tblGrid>
              <a:tr h="996870">
                <a:tc>
                  <a:txBody>
                    <a:bodyPr/>
                    <a:lstStyle/>
                    <a:p>
                      <a:r>
                        <a:rPr lang="en-GB" sz="1500" dirty="0"/>
                        <a:t>IMPLEMENTATION PROCESS</a:t>
                      </a:r>
                    </a:p>
                  </a:txBody>
                  <a:tcPr marL="72910" marR="72910" marT="36456" marB="36456">
                    <a:solidFill>
                      <a:srgbClr val="DA6147"/>
                    </a:solidFill>
                  </a:tcPr>
                </a:tc>
                <a:tc>
                  <a:txBody>
                    <a:bodyPr/>
                    <a:lstStyle/>
                    <a:p>
                      <a:r>
                        <a:rPr lang="en-GB" sz="1500" dirty="0"/>
                        <a:t>SPECIFIC TASK IN THE IMPLEMENTATION PROCESS</a:t>
                      </a:r>
                    </a:p>
                  </a:txBody>
                  <a:tcPr marL="72910" marR="72910" marT="36456" marB="36456">
                    <a:solidFill>
                      <a:srgbClr val="DA6147"/>
                    </a:solidFill>
                  </a:tcPr>
                </a:tc>
                <a:tc>
                  <a:txBody>
                    <a:bodyPr/>
                    <a:lstStyle/>
                    <a:p>
                      <a:r>
                        <a:rPr lang="en-GB" sz="1500" dirty="0"/>
                        <a:t>WHAT WORKED WELL</a:t>
                      </a:r>
                    </a:p>
                  </a:txBody>
                  <a:tcPr marL="72910" marR="72910" marT="36456" marB="36456">
                    <a:solidFill>
                      <a:srgbClr val="DA6147"/>
                    </a:solidFill>
                  </a:tcPr>
                </a:tc>
                <a:tc>
                  <a:txBody>
                    <a:bodyPr/>
                    <a:lstStyle/>
                    <a:p>
                      <a:r>
                        <a:rPr lang="en-GB" sz="1500" dirty="0"/>
                        <a:t>WHAT DID NOT WORK WELL</a:t>
                      </a:r>
                    </a:p>
                  </a:txBody>
                  <a:tcPr marL="72910" marR="72910" marT="36456" marB="36456">
                    <a:solidFill>
                      <a:srgbClr val="DA6147"/>
                    </a:solidFill>
                  </a:tcPr>
                </a:tc>
                <a:tc>
                  <a:txBody>
                    <a:bodyPr/>
                    <a:lstStyle/>
                    <a:p>
                      <a:r>
                        <a:rPr lang="en-GB" sz="1500" dirty="0"/>
                        <a:t>AREAS OF IMPROVEMENT OR CHANGE FOR NEXT MAM ROUND</a:t>
                      </a:r>
                    </a:p>
                  </a:txBody>
                  <a:tcPr marL="72910" marR="72910" marT="36456" marB="36456">
                    <a:solidFill>
                      <a:srgbClr val="DA6147"/>
                    </a:solidFill>
                  </a:tcPr>
                </a:tc>
                <a:extLst>
                  <a:ext uri="{0D108BD9-81ED-4DB2-BD59-A6C34878D82A}">
                    <a16:rowId xmlns:a16="http://schemas.microsoft.com/office/drawing/2014/main" val="4024262302"/>
                  </a:ext>
                </a:extLst>
              </a:tr>
              <a:tr h="774765">
                <a:tc>
                  <a:txBody>
                    <a:bodyPr/>
                    <a:lstStyle/>
                    <a:p>
                      <a:r>
                        <a:rPr lang="en-GB" sz="1500"/>
                        <a:t>Sensitisation </a:t>
                      </a:r>
                    </a:p>
                  </a:txBody>
                  <a:tcPr marL="72910" marR="72910" marT="36456" marB="36456"/>
                </a:tc>
                <a:tc>
                  <a:txBody>
                    <a:bodyPr/>
                    <a:lstStyle/>
                    <a:p>
                      <a:r>
                        <a:rPr lang="en-GB" sz="1500"/>
                        <a:t>NTD road walk along major roads in the town </a:t>
                      </a:r>
                    </a:p>
                  </a:txBody>
                  <a:tcPr marL="72910" marR="72910" marT="36456" marB="36456"/>
                </a:tc>
                <a:tc>
                  <a:txBody>
                    <a:bodyPr/>
                    <a:lstStyle/>
                    <a:p>
                      <a:r>
                        <a:rPr lang="en-GB" sz="1500"/>
                        <a:t>Donation of vehicles and aprons by CDC in the LGA</a:t>
                      </a:r>
                    </a:p>
                  </a:txBody>
                  <a:tcPr marL="72910" marR="72910" marT="36456" marB="36456"/>
                </a:tc>
                <a:tc>
                  <a:txBody>
                    <a:bodyPr/>
                    <a:lstStyle/>
                    <a:p>
                      <a:r>
                        <a:rPr lang="en-GB" sz="1500"/>
                        <a:t>No budget for fuelling of the donated vehicles. </a:t>
                      </a:r>
                    </a:p>
                  </a:txBody>
                  <a:tcPr marL="72910" marR="72910" marT="36456" marB="36456"/>
                </a:tc>
                <a:tc>
                  <a:txBody>
                    <a:bodyPr/>
                    <a:lstStyle/>
                    <a:p>
                      <a:r>
                        <a:rPr lang="en-GB" sz="1500" dirty="0"/>
                        <a:t>Making budgetary provision for fuelling during next round of sensitisation.</a:t>
                      </a:r>
                    </a:p>
                  </a:txBody>
                  <a:tcPr marL="72910" marR="72910" marT="36456" marB="36456"/>
                </a:tc>
                <a:extLst>
                  <a:ext uri="{0D108BD9-81ED-4DB2-BD59-A6C34878D82A}">
                    <a16:rowId xmlns:a16="http://schemas.microsoft.com/office/drawing/2014/main" val="2287373215"/>
                  </a:ext>
                </a:extLst>
              </a:tr>
              <a:tr h="1441081">
                <a:tc>
                  <a:txBody>
                    <a:bodyPr/>
                    <a:lstStyle/>
                    <a:p>
                      <a:r>
                        <a:rPr lang="en-GB" sz="1500"/>
                        <a:t>Medicine distribution</a:t>
                      </a:r>
                    </a:p>
                  </a:txBody>
                  <a:tcPr marL="72910" marR="72910" marT="36456" marB="36456"/>
                </a:tc>
                <a:tc>
                  <a:txBody>
                    <a:bodyPr/>
                    <a:lstStyle/>
                    <a:p>
                      <a:r>
                        <a:rPr lang="en-GB" sz="1500" dirty="0"/>
                        <a:t>Using mobile fixed locations like churches, mosques, townhalls for the distribution of medicines.</a:t>
                      </a:r>
                    </a:p>
                  </a:txBody>
                  <a:tcPr marL="72910" marR="72910" marT="36456" marB="36456"/>
                </a:tc>
                <a:tc>
                  <a:txBody>
                    <a:bodyPr/>
                    <a:lstStyle/>
                    <a:p>
                      <a:r>
                        <a:rPr lang="en-GB" sz="1500"/>
                        <a:t>Meeting eligible populations in clusters made it possible for positive influence to make other persons willing to accept the medicines.</a:t>
                      </a:r>
                    </a:p>
                  </a:txBody>
                  <a:tcPr marL="72910" marR="72910" marT="36456" marB="36456"/>
                </a:tc>
                <a:tc>
                  <a:txBody>
                    <a:bodyPr/>
                    <a:lstStyle/>
                    <a:p>
                      <a:r>
                        <a:rPr lang="en-GB" sz="1500"/>
                        <a:t>Where there was rejection by a single person, we had negative acceptability from others as well. </a:t>
                      </a:r>
                    </a:p>
                  </a:txBody>
                  <a:tcPr marL="72910" marR="72910" marT="36456" marB="36456"/>
                </a:tc>
                <a:tc>
                  <a:txBody>
                    <a:bodyPr/>
                    <a:lstStyle/>
                    <a:p>
                      <a:r>
                        <a:rPr lang="en-GB" sz="1500" dirty="0"/>
                        <a:t>Move round with more posters and leaflets to sensitise the population more effectively.</a:t>
                      </a:r>
                    </a:p>
                  </a:txBody>
                  <a:tcPr marL="72910" marR="72910" marT="36456" marB="36456"/>
                </a:tc>
                <a:extLst>
                  <a:ext uri="{0D108BD9-81ED-4DB2-BD59-A6C34878D82A}">
                    <a16:rowId xmlns:a16="http://schemas.microsoft.com/office/drawing/2014/main" val="3469508268"/>
                  </a:ext>
                </a:extLst>
              </a:tr>
            </a:tbl>
          </a:graphicData>
        </a:graphic>
      </p:graphicFrame>
      <p:sp>
        <p:nvSpPr>
          <p:cNvPr id="4" name="TextBox 3">
            <a:extLst>
              <a:ext uri="{FF2B5EF4-FFF2-40B4-BE49-F238E27FC236}">
                <a16:creationId xmlns:a16="http://schemas.microsoft.com/office/drawing/2014/main" id="{3E196E5E-5233-4082-B16B-B569804DB991}"/>
              </a:ext>
            </a:extLst>
          </p:cNvPr>
          <p:cNvSpPr txBox="1"/>
          <p:nvPr/>
        </p:nvSpPr>
        <p:spPr>
          <a:xfrm>
            <a:off x="327775" y="955665"/>
            <a:ext cx="9458064" cy="200780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Reviewing MAM is a cardinal part of the process to enable learning from the strength and weaknesses of previous cycles. </a:t>
            </a:r>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r>
              <a:rPr lang="en-US" sz="2000" dirty="0"/>
              <a:t>It is therefore important that the process is conducted across LGA and state after completion of each cycle. Below is an example of a review template to use.</a:t>
            </a:r>
          </a:p>
        </p:txBody>
      </p:sp>
    </p:spTree>
    <p:extLst>
      <p:ext uri="{BB962C8B-B14F-4D97-AF65-F5344CB8AC3E}">
        <p14:creationId xmlns:p14="http://schemas.microsoft.com/office/powerpoint/2010/main" val="314705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18255"/>
            <a:ext cx="12256655" cy="946479"/>
          </a:xfrm>
        </p:spPr>
        <p:txBody>
          <a:bodyPr anchor="ctr">
            <a:noAutofit/>
          </a:bodyPr>
          <a:lstStyle/>
          <a:p>
            <a:r>
              <a:rPr lang="en-GB" sz="3600" dirty="0"/>
              <a:t>Activity 5.2- Group review </a:t>
            </a:r>
          </a:p>
        </p:txBody>
      </p:sp>
      <p:graphicFrame>
        <p:nvGraphicFramePr>
          <p:cNvPr id="3" name="Table 4">
            <a:extLst>
              <a:ext uri="{FF2B5EF4-FFF2-40B4-BE49-F238E27FC236}">
                <a16:creationId xmlns:a16="http://schemas.microsoft.com/office/drawing/2014/main" id="{C4C9278B-E7E4-4067-A152-E58C187BE66B}"/>
              </a:ext>
            </a:extLst>
          </p:cNvPr>
          <p:cNvGraphicFramePr>
            <a:graphicFrameLocks noGrp="1"/>
          </p:cNvGraphicFramePr>
          <p:nvPr>
            <p:ph idx="1"/>
            <p:extLst>
              <p:ext uri="{D42A27DB-BD31-4B8C-83A1-F6EECF244321}">
                <p14:modId xmlns:p14="http://schemas.microsoft.com/office/powerpoint/2010/main" val="1889968615"/>
              </p:ext>
            </p:extLst>
          </p:nvPr>
        </p:nvGraphicFramePr>
        <p:xfrm>
          <a:off x="838200" y="1825625"/>
          <a:ext cx="10515597" cy="286512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912522414"/>
                    </a:ext>
                  </a:extLst>
                </a:gridCol>
                <a:gridCol w="3505199">
                  <a:extLst>
                    <a:ext uri="{9D8B030D-6E8A-4147-A177-3AD203B41FA5}">
                      <a16:colId xmlns:a16="http://schemas.microsoft.com/office/drawing/2014/main" val="722837372"/>
                    </a:ext>
                  </a:extLst>
                </a:gridCol>
                <a:gridCol w="3505199">
                  <a:extLst>
                    <a:ext uri="{9D8B030D-6E8A-4147-A177-3AD203B41FA5}">
                      <a16:colId xmlns:a16="http://schemas.microsoft.com/office/drawing/2014/main" val="670496695"/>
                    </a:ext>
                  </a:extLst>
                </a:gridCol>
              </a:tblGrid>
              <a:tr h="370840">
                <a:tc>
                  <a:txBody>
                    <a:bodyPr/>
                    <a:lstStyle/>
                    <a:p>
                      <a:pPr algn="ctr"/>
                      <a:r>
                        <a:rPr lang="en-GB" dirty="0"/>
                        <a:t>What worked well?</a:t>
                      </a:r>
                    </a:p>
                  </a:txBody>
                  <a:tcPr>
                    <a:solidFill>
                      <a:srgbClr val="0E8583"/>
                    </a:solidFill>
                  </a:tcPr>
                </a:tc>
                <a:tc>
                  <a:txBody>
                    <a:bodyPr/>
                    <a:lstStyle/>
                    <a:p>
                      <a:pPr algn="ctr"/>
                      <a:r>
                        <a:rPr lang="en-GB" dirty="0"/>
                        <a:t>What worked less well?</a:t>
                      </a:r>
                    </a:p>
                    <a:p>
                      <a:pPr algn="ctr"/>
                      <a:endParaRPr lang="en-GB" dirty="0"/>
                    </a:p>
                  </a:txBody>
                  <a:tcPr>
                    <a:solidFill>
                      <a:srgbClr val="0E8583"/>
                    </a:solidFill>
                  </a:tcPr>
                </a:tc>
                <a:tc>
                  <a:txBody>
                    <a:bodyPr/>
                    <a:lstStyle/>
                    <a:p>
                      <a:pPr algn="ctr"/>
                      <a:r>
                        <a:rPr lang="en-GB" dirty="0"/>
                        <a:t>Areas needing improvement</a:t>
                      </a:r>
                    </a:p>
                  </a:txBody>
                  <a:tcPr>
                    <a:solidFill>
                      <a:srgbClr val="0E8583"/>
                    </a:solidFill>
                  </a:tcPr>
                </a:tc>
                <a:extLst>
                  <a:ext uri="{0D108BD9-81ED-4DB2-BD59-A6C34878D82A}">
                    <a16:rowId xmlns:a16="http://schemas.microsoft.com/office/drawing/2014/main" val="3622398195"/>
                  </a:ext>
                </a:extLst>
              </a:tr>
              <a:tr h="370840">
                <a:tc>
                  <a:txBody>
                    <a:bodyPr/>
                    <a:lstStyle/>
                    <a:p>
                      <a:endParaRPr lang="en-GB" dirty="0"/>
                    </a:p>
                  </a:txBody>
                  <a:tcPr>
                    <a:solidFill>
                      <a:srgbClr val="0E8583"/>
                    </a:solidFill>
                  </a:tcPr>
                </a:tc>
                <a:tc>
                  <a:txBody>
                    <a:bodyPr/>
                    <a:lstStyle/>
                    <a:p>
                      <a:endParaRPr lang="en-GB"/>
                    </a:p>
                  </a:txBody>
                  <a:tcPr>
                    <a:solidFill>
                      <a:srgbClr val="0E8583"/>
                    </a:solidFill>
                  </a:tcPr>
                </a:tc>
                <a:tc>
                  <a:txBody>
                    <a:bodyPr/>
                    <a:lstStyle/>
                    <a:p>
                      <a:endParaRPr lang="en-GB"/>
                    </a:p>
                  </a:txBody>
                  <a:tcPr>
                    <a:solidFill>
                      <a:srgbClr val="0E8583"/>
                    </a:solidFill>
                  </a:tcPr>
                </a:tc>
                <a:extLst>
                  <a:ext uri="{0D108BD9-81ED-4DB2-BD59-A6C34878D82A}">
                    <a16:rowId xmlns:a16="http://schemas.microsoft.com/office/drawing/2014/main" val="1308537361"/>
                  </a:ext>
                </a:extLst>
              </a:tr>
              <a:tr h="370840">
                <a:tc>
                  <a:txBody>
                    <a:bodyPr/>
                    <a:lstStyle/>
                    <a:p>
                      <a:endParaRPr lang="en-GB"/>
                    </a:p>
                  </a:txBody>
                  <a:tcPr>
                    <a:solidFill>
                      <a:srgbClr val="0E8583"/>
                    </a:solidFill>
                  </a:tcPr>
                </a:tc>
                <a:tc>
                  <a:txBody>
                    <a:bodyPr/>
                    <a:lstStyle/>
                    <a:p>
                      <a:endParaRPr lang="en-GB"/>
                    </a:p>
                  </a:txBody>
                  <a:tcPr>
                    <a:solidFill>
                      <a:srgbClr val="0E8583"/>
                    </a:solidFill>
                  </a:tcPr>
                </a:tc>
                <a:tc>
                  <a:txBody>
                    <a:bodyPr/>
                    <a:lstStyle/>
                    <a:p>
                      <a:endParaRPr lang="en-GB"/>
                    </a:p>
                  </a:txBody>
                  <a:tcPr>
                    <a:solidFill>
                      <a:srgbClr val="0E8583"/>
                    </a:solidFill>
                  </a:tcPr>
                </a:tc>
                <a:extLst>
                  <a:ext uri="{0D108BD9-81ED-4DB2-BD59-A6C34878D82A}">
                    <a16:rowId xmlns:a16="http://schemas.microsoft.com/office/drawing/2014/main" val="3378941168"/>
                  </a:ext>
                </a:extLst>
              </a:tr>
              <a:tr h="370840">
                <a:tc>
                  <a:txBody>
                    <a:bodyPr/>
                    <a:lstStyle/>
                    <a:p>
                      <a:endParaRPr lang="en-GB"/>
                    </a:p>
                  </a:txBody>
                  <a:tcPr>
                    <a:solidFill>
                      <a:srgbClr val="0E8583"/>
                    </a:solidFill>
                  </a:tcPr>
                </a:tc>
                <a:tc>
                  <a:txBody>
                    <a:bodyPr/>
                    <a:lstStyle/>
                    <a:p>
                      <a:endParaRPr lang="en-GB"/>
                    </a:p>
                  </a:txBody>
                  <a:tcPr>
                    <a:solidFill>
                      <a:srgbClr val="0E8583"/>
                    </a:solidFill>
                  </a:tcPr>
                </a:tc>
                <a:tc>
                  <a:txBody>
                    <a:bodyPr/>
                    <a:lstStyle/>
                    <a:p>
                      <a:endParaRPr lang="en-GB"/>
                    </a:p>
                  </a:txBody>
                  <a:tcPr>
                    <a:solidFill>
                      <a:srgbClr val="0E8583"/>
                    </a:solidFill>
                  </a:tcPr>
                </a:tc>
                <a:extLst>
                  <a:ext uri="{0D108BD9-81ED-4DB2-BD59-A6C34878D82A}">
                    <a16:rowId xmlns:a16="http://schemas.microsoft.com/office/drawing/2014/main" val="1547634342"/>
                  </a:ext>
                </a:extLst>
              </a:tr>
              <a:tr h="370840">
                <a:tc>
                  <a:txBody>
                    <a:bodyPr/>
                    <a:lstStyle/>
                    <a:p>
                      <a:endParaRPr lang="en-GB"/>
                    </a:p>
                  </a:txBody>
                  <a:tcPr>
                    <a:solidFill>
                      <a:srgbClr val="0E8583"/>
                    </a:solidFill>
                  </a:tcPr>
                </a:tc>
                <a:tc>
                  <a:txBody>
                    <a:bodyPr/>
                    <a:lstStyle/>
                    <a:p>
                      <a:endParaRPr lang="en-GB"/>
                    </a:p>
                  </a:txBody>
                  <a:tcPr>
                    <a:solidFill>
                      <a:srgbClr val="0E8583"/>
                    </a:solidFill>
                  </a:tcPr>
                </a:tc>
                <a:tc>
                  <a:txBody>
                    <a:bodyPr/>
                    <a:lstStyle/>
                    <a:p>
                      <a:endParaRPr lang="en-GB"/>
                    </a:p>
                  </a:txBody>
                  <a:tcPr>
                    <a:solidFill>
                      <a:srgbClr val="0E8583"/>
                    </a:solidFill>
                  </a:tcPr>
                </a:tc>
                <a:extLst>
                  <a:ext uri="{0D108BD9-81ED-4DB2-BD59-A6C34878D82A}">
                    <a16:rowId xmlns:a16="http://schemas.microsoft.com/office/drawing/2014/main" val="2243644830"/>
                  </a:ext>
                </a:extLst>
              </a:tr>
              <a:tr h="370840">
                <a:tc>
                  <a:txBody>
                    <a:bodyPr/>
                    <a:lstStyle/>
                    <a:p>
                      <a:endParaRPr lang="en-GB"/>
                    </a:p>
                  </a:txBody>
                  <a:tcPr>
                    <a:solidFill>
                      <a:srgbClr val="0E8583"/>
                    </a:solidFill>
                  </a:tcPr>
                </a:tc>
                <a:tc>
                  <a:txBody>
                    <a:bodyPr/>
                    <a:lstStyle/>
                    <a:p>
                      <a:endParaRPr lang="en-GB"/>
                    </a:p>
                  </a:txBody>
                  <a:tcPr>
                    <a:solidFill>
                      <a:srgbClr val="0E8583"/>
                    </a:solidFill>
                  </a:tcPr>
                </a:tc>
                <a:tc>
                  <a:txBody>
                    <a:bodyPr/>
                    <a:lstStyle/>
                    <a:p>
                      <a:endParaRPr lang="en-GB"/>
                    </a:p>
                  </a:txBody>
                  <a:tcPr>
                    <a:solidFill>
                      <a:srgbClr val="0E8583"/>
                    </a:solidFill>
                  </a:tcPr>
                </a:tc>
                <a:extLst>
                  <a:ext uri="{0D108BD9-81ED-4DB2-BD59-A6C34878D82A}">
                    <a16:rowId xmlns:a16="http://schemas.microsoft.com/office/drawing/2014/main" val="587265634"/>
                  </a:ext>
                </a:extLst>
              </a:tr>
              <a:tr h="370840">
                <a:tc>
                  <a:txBody>
                    <a:bodyPr/>
                    <a:lstStyle/>
                    <a:p>
                      <a:endParaRPr lang="en-GB" dirty="0"/>
                    </a:p>
                  </a:txBody>
                  <a:tcPr>
                    <a:solidFill>
                      <a:srgbClr val="0E8583"/>
                    </a:solidFill>
                  </a:tcPr>
                </a:tc>
                <a:tc>
                  <a:txBody>
                    <a:bodyPr/>
                    <a:lstStyle/>
                    <a:p>
                      <a:endParaRPr lang="en-GB" dirty="0"/>
                    </a:p>
                  </a:txBody>
                  <a:tcPr>
                    <a:solidFill>
                      <a:srgbClr val="0E8583"/>
                    </a:solidFill>
                  </a:tcPr>
                </a:tc>
                <a:tc>
                  <a:txBody>
                    <a:bodyPr/>
                    <a:lstStyle/>
                    <a:p>
                      <a:endParaRPr lang="en-GB" dirty="0"/>
                    </a:p>
                  </a:txBody>
                  <a:tcPr>
                    <a:solidFill>
                      <a:srgbClr val="0E8583"/>
                    </a:solidFill>
                  </a:tcPr>
                </a:tc>
                <a:extLst>
                  <a:ext uri="{0D108BD9-81ED-4DB2-BD59-A6C34878D82A}">
                    <a16:rowId xmlns:a16="http://schemas.microsoft.com/office/drawing/2014/main" val="3556144123"/>
                  </a:ext>
                </a:extLst>
              </a:tr>
            </a:tbl>
          </a:graphicData>
        </a:graphic>
      </p:graphicFrame>
    </p:spTree>
    <p:extLst>
      <p:ext uri="{BB962C8B-B14F-4D97-AF65-F5344CB8AC3E}">
        <p14:creationId xmlns:p14="http://schemas.microsoft.com/office/powerpoint/2010/main" val="2877711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CAB8BA-60E1-46EE-989B-5AC28EF22BC1}"/>
              </a:ext>
            </a:extLst>
          </p:cNvPr>
          <p:cNvSpPr txBox="1"/>
          <p:nvPr/>
        </p:nvSpPr>
        <p:spPr>
          <a:xfrm>
            <a:off x="4369776" y="1679330"/>
            <a:ext cx="3842239" cy="769441"/>
          </a:xfrm>
          <a:prstGeom prst="rect">
            <a:avLst/>
          </a:prstGeom>
          <a:noFill/>
        </p:spPr>
        <p:txBody>
          <a:bodyPr wrap="square" rtlCol="0">
            <a:spAutoFit/>
          </a:bodyPr>
          <a:lstStyle/>
          <a:p>
            <a:r>
              <a:rPr lang="en-US" sz="4400" dirty="0"/>
              <a:t>Any questions?</a:t>
            </a:r>
            <a:endParaRPr lang="en-GB" sz="4400" dirty="0"/>
          </a:p>
        </p:txBody>
      </p:sp>
      <p:pic>
        <p:nvPicPr>
          <p:cNvPr id="3074" name="Picture 2" descr="Question Mark, Note, Duplicate, Request, Matter">
            <a:extLst>
              <a:ext uri="{FF2B5EF4-FFF2-40B4-BE49-F238E27FC236}">
                <a16:creationId xmlns:a16="http://schemas.microsoft.com/office/drawing/2014/main" id="{03765734-38E4-4CAE-A8C2-E82851569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120" y="2688879"/>
            <a:ext cx="5505639" cy="367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093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19046"/>
            <a:ext cx="9144000" cy="1006475"/>
          </a:xfrm>
        </p:spPr>
        <p:txBody>
          <a:bodyPr>
            <a:normAutofit/>
          </a:bodyPr>
          <a:lstStyle/>
          <a:p>
            <a:r>
              <a:rPr lang="en-US" sz="4400" b="1" dirty="0">
                <a:effectLst/>
              </a:rPr>
              <a:t>Day 2: Part B:</a:t>
            </a:r>
            <a:endParaRPr lang="en-GB" sz="4400" b="1" dirty="0"/>
          </a:p>
        </p:txBody>
      </p:sp>
      <p:sp>
        <p:nvSpPr>
          <p:cNvPr id="3" name="Subtitle 2"/>
          <p:cNvSpPr>
            <a:spLocks noGrp="1"/>
          </p:cNvSpPr>
          <p:nvPr>
            <p:ph type="subTitle" idx="1"/>
          </p:nvPr>
        </p:nvSpPr>
        <p:spPr>
          <a:xfrm>
            <a:off x="1524000" y="4201689"/>
            <a:ext cx="9144000" cy="700541"/>
          </a:xfrm>
        </p:spPr>
        <p:txBody>
          <a:bodyPr>
            <a:normAutofit/>
          </a:bodyPr>
          <a:lstStyle/>
          <a:p>
            <a:pPr>
              <a:lnSpc>
                <a:spcPct val="90000"/>
              </a:lnSpc>
              <a:spcBef>
                <a:spcPct val="0"/>
              </a:spcBef>
              <a:spcAft>
                <a:spcPts val="600"/>
              </a:spcAft>
            </a:pPr>
            <a:r>
              <a:rPr lang="en-US" sz="2400" b="1" kern="1200" dirty="0">
                <a:solidFill>
                  <a:schemeClr val="tx1"/>
                </a:solidFill>
                <a:effectLst/>
                <a:latin typeface="+mj-lt"/>
                <a:ea typeface="+mj-ea"/>
                <a:cs typeface="+mj-cs"/>
              </a:rPr>
              <a:t>Costing tool for advocacy and resource mobilisation</a:t>
            </a:r>
          </a:p>
        </p:txBody>
      </p:sp>
    </p:spTree>
    <p:extLst>
      <p:ext uri="{BB962C8B-B14F-4D97-AF65-F5344CB8AC3E}">
        <p14:creationId xmlns:p14="http://schemas.microsoft.com/office/powerpoint/2010/main" val="245969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18255"/>
            <a:ext cx="12256655" cy="946479"/>
          </a:xfrm>
        </p:spPr>
        <p:txBody>
          <a:bodyPr anchor="ctr">
            <a:noAutofit/>
          </a:bodyPr>
          <a:lstStyle/>
          <a:p>
            <a:r>
              <a:rPr lang="en-GB" sz="3600" dirty="0"/>
              <a:t>Work through the costing tool</a:t>
            </a:r>
          </a:p>
        </p:txBody>
      </p:sp>
      <p:sp>
        <p:nvSpPr>
          <p:cNvPr id="3" name="Content Placeholder 2">
            <a:extLst>
              <a:ext uri="{FF2B5EF4-FFF2-40B4-BE49-F238E27FC236}">
                <a16:creationId xmlns:a16="http://schemas.microsoft.com/office/drawing/2014/main" id="{FBD493BD-91C1-4448-B80B-9B261A441AB2}"/>
              </a:ext>
            </a:extLst>
          </p:cNvPr>
          <p:cNvSpPr>
            <a:spLocks noGrp="1"/>
          </p:cNvSpPr>
          <p:nvPr>
            <p:ph idx="1"/>
          </p:nvPr>
        </p:nvSpPr>
        <p:spPr>
          <a:xfrm>
            <a:off x="755754" y="896040"/>
            <a:ext cx="7020840" cy="5431536"/>
          </a:xfrm>
        </p:spPr>
        <p:txBody>
          <a:bodyPr anchor="ctr">
            <a:normAutofit/>
          </a:bodyPr>
          <a:lstStyle/>
          <a:p>
            <a:r>
              <a:rPr lang="en-GB" sz="2400" dirty="0"/>
              <a:t>Share the costing tool with relevant implementers</a:t>
            </a:r>
          </a:p>
          <a:p>
            <a:r>
              <a:rPr lang="en-GB" sz="2400" dirty="0"/>
              <a:t>Discuss potential options for resource mobilisation</a:t>
            </a:r>
          </a:p>
          <a:p>
            <a:r>
              <a:rPr lang="en-GB" sz="2400" dirty="0"/>
              <a:t>Develop a list of potential funders and the amount you wish to request based on the tool costings</a:t>
            </a:r>
          </a:p>
          <a:p>
            <a:r>
              <a:rPr lang="en-GB" sz="2400" dirty="0"/>
              <a:t>Present to funders for resource mobilisation</a:t>
            </a:r>
          </a:p>
          <a:p>
            <a:endParaRPr lang="en-GB" sz="2200" dirty="0"/>
          </a:p>
        </p:txBody>
      </p:sp>
      <p:pic>
        <p:nvPicPr>
          <p:cNvPr id="4098" name="Picture 2" descr="Financial, Analysis, Accounting, Invoice, Control">
            <a:extLst>
              <a:ext uri="{FF2B5EF4-FFF2-40B4-BE49-F238E27FC236}">
                <a16:creationId xmlns:a16="http://schemas.microsoft.com/office/drawing/2014/main" id="{D454946C-FFC1-4347-8E7F-397D8D823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7392" y="1940580"/>
            <a:ext cx="4616747" cy="297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546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CAB8BA-60E1-46EE-989B-5AC28EF22BC1}"/>
              </a:ext>
            </a:extLst>
          </p:cNvPr>
          <p:cNvSpPr txBox="1"/>
          <p:nvPr/>
        </p:nvSpPr>
        <p:spPr>
          <a:xfrm>
            <a:off x="4369776" y="1679330"/>
            <a:ext cx="3842239" cy="769441"/>
          </a:xfrm>
          <a:prstGeom prst="rect">
            <a:avLst/>
          </a:prstGeom>
          <a:noFill/>
        </p:spPr>
        <p:txBody>
          <a:bodyPr wrap="square" rtlCol="0">
            <a:spAutoFit/>
          </a:bodyPr>
          <a:lstStyle/>
          <a:p>
            <a:r>
              <a:rPr lang="en-US" sz="4400" dirty="0"/>
              <a:t>Any questions?</a:t>
            </a:r>
            <a:endParaRPr lang="en-GB" sz="4400" dirty="0"/>
          </a:p>
        </p:txBody>
      </p:sp>
      <p:pic>
        <p:nvPicPr>
          <p:cNvPr id="3074" name="Picture 2" descr="Question Mark, Note, Duplicate, Request, Matter">
            <a:extLst>
              <a:ext uri="{FF2B5EF4-FFF2-40B4-BE49-F238E27FC236}">
                <a16:creationId xmlns:a16="http://schemas.microsoft.com/office/drawing/2014/main" id="{03765734-38E4-4CAE-A8C2-E82851569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120" y="2688879"/>
            <a:ext cx="5505639" cy="367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68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4513"/>
            <a:ext cx="9144000" cy="1006475"/>
          </a:xfrm>
        </p:spPr>
        <p:txBody>
          <a:bodyPr>
            <a:normAutofit fontScale="90000"/>
          </a:bodyPr>
          <a:lstStyle/>
          <a:p>
            <a:br>
              <a:rPr lang="en-US" b="1" dirty="0"/>
            </a:br>
            <a:br>
              <a:rPr lang="en-US" b="1" dirty="0"/>
            </a:br>
            <a:r>
              <a:rPr lang="en-GB" dirty="0"/>
              <a:t>    </a:t>
            </a:r>
            <a:br>
              <a:rPr lang="en-GB" dirty="0"/>
            </a:br>
            <a:r>
              <a:rPr lang="en-GB" b="1" dirty="0"/>
              <a:t>Module 2B Micro and macro planning meetings</a:t>
            </a:r>
          </a:p>
        </p:txBody>
      </p:sp>
      <p:sp>
        <p:nvSpPr>
          <p:cNvPr id="3" name="Subtitle 2"/>
          <p:cNvSpPr>
            <a:spLocks noGrp="1"/>
          </p:cNvSpPr>
          <p:nvPr>
            <p:ph type="subTitle" idx="1"/>
          </p:nvPr>
        </p:nvSpPr>
        <p:spPr>
          <a:xfrm>
            <a:off x="1524000" y="4150988"/>
            <a:ext cx="9144000" cy="700541"/>
          </a:xfrm>
        </p:spPr>
        <p:txBody>
          <a:bodyPr>
            <a:normAutofit/>
          </a:bodyPr>
          <a:lstStyle/>
          <a:p>
            <a:r>
              <a:rPr lang="en-GB" dirty="0"/>
              <a:t>Session 2.0</a:t>
            </a:r>
          </a:p>
        </p:txBody>
      </p:sp>
    </p:spTree>
    <p:extLst>
      <p:ext uri="{BB962C8B-B14F-4D97-AF65-F5344CB8AC3E}">
        <p14:creationId xmlns:p14="http://schemas.microsoft.com/office/powerpoint/2010/main" val="81764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18255"/>
            <a:ext cx="12256655" cy="946479"/>
          </a:xfrm>
        </p:spPr>
        <p:txBody>
          <a:bodyPr anchor="ctr">
            <a:noAutofit/>
          </a:bodyPr>
          <a:lstStyle/>
          <a:p>
            <a:r>
              <a:rPr lang="en-GB" sz="3600" dirty="0"/>
              <a:t>Activity 2.1</a:t>
            </a:r>
          </a:p>
        </p:txBody>
      </p:sp>
      <p:pic>
        <p:nvPicPr>
          <p:cNvPr id="3" name="Content Placeholder 3">
            <a:extLst>
              <a:ext uri="{FF2B5EF4-FFF2-40B4-BE49-F238E27FC236}">
                <a16:creationId xmlns:a16="http://schemas.microsoft.com/office/drawing/2014/main" id="{2EDBB3E5-F3A9-41B3-B569-CDD6AD4A68C6}"/>
              </a:ext>
            </a:extLst>
          </p:cNvPr>
          <p:cNvPicPr>
            <a:picLocks noGrp="1" noChangeAspect="1"/>
          </p:cNvPicPr>
          <p:nvPr>
            <p:ph idx="1"/>
          </p:nvPr>
        </p:nvPicPr>
        <p:blipFill rotWithShape="1">
          <a:blip r:embed="rId2"/>
          <a:srcRect r="22630" b="-2"/>
          <a:stretch/>
        </p:blipFill>
        <p:spPr>
          <a:xfrm>
            <a:off x="838201" y="1813000"/>
            <a:ext cx="5518210" cy="3398252"/>
          </a:xfrm>
          <a:prstGeom prst="rect">
            <a:avLst/>
          </a:prstGeom>
        </p:spPr>
      </p:pic>
      <p:sp>
        <p:nvSpPr>
          <p:cNvPr id="4" name="TextBox 3">
            <a:extLst>
              <a:ext uri="{FF2B5EF4-FFF2-40B4-BE49-F238E27FC236}">
                <a16:creationId xmlns:a16="http://schemas.microsoft.com/office/drawing/2014/main" id="{A7721A0C-9495-4585-AE4C-09AC41BF3A51}"/>
              </a:ext>
            </a:extLst>
          </p:cNvPr>
          <p:cNvSpPr txBox="1"/>
          <p:nvPr/>
        </p:nvSpPr>
        <p:spPr>
          <a:xfrm>
            <a:off x="7234561" y="2866336"/>
            <a:ext cx="4119238" cy="584775"/>
          </a:xfrm>
          <a:prstGeom prst="rect">
            <a:avLst/>
          </a:prstGeom>
          <a:noFill/>
        </p:spPr>
        <p:txBody>
          <a:bodyPr wrap="square" rtlCol="0">
            <a:spAutoFit/>
          </a:bodyPr>
          <a:lstStyle/>
          <a:p>
            <a:r>
              <a:rPr lang="en-US" sz="3200" dirty="0"/>
              <a:t>Play video 2</a:t>
            </a:r>
            <a:endParaRPr lang="en-GB" sz="3200" dirty="0"/>
          </a:p>
        </p:txBody>
      </p:sp>
    </p:spTree>
    <p:extLst>
      <p:ext uri="{BB962C8B-B14F-4D97-AF65-F5344CB8AC3E}">
        <p14:creationId xmlns:p14="http://schemas.microsoft.com/office/powerpoint/2010/main" val="1846528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18255"/>
            <a:ext cx="12256655" cy="946479"/>
          </a:xfrm>
        </p:spPr>
        <p:txBody>
          <a:bodyPr anchor="ctr">
            <a:noAutofit/>
          </a:bodyPr>
          <a:lstStyle/>
          <a:p>
            <a:r>
              <a:rPr lang="en-GB" sz="3600" dirty="0"/>
              <a:t>Activity 2.2- Question and answer on planning meetings </a:t>
            </a:r>
          </a:p>
        </p:txBody>
      </p:sp>
      <p:graphicFrame>
        <p:nvGraphicFramePr>
          <p:cNvPr id="3" name="Content Placeholder 2">
            <a:extLst>
              <a:ext uri="{FF2B5EF4-FFF2-40B4-BE49-F238E27FC236}">
                <a16:creationId xmlns:a16="http://schemas.microsoft.com/office/drawing/2014/main" id="{B8A19CBA-72A9-423C-B019-14A72E17ABC1}"/>
              </a:ext>
            </a:extLst>
          </p:cNvPr>
          <p:cNvGraphicFramePr>
            <a:graphicFrameLocks noGrp="1"/>
          </p:cNvGraphicFramePr>
          <p:nvPr>
            <p:ph idx="1"/>
            <p:extLst>
              <p:ext uri="{D42A27DB-BD31-4B8C-83A1-F6EECF244321}">
                <p14:modId xmlns:p14="http://schemas.microsoft.com/office/powerpoint/2010/main" val="4064922925"/>
              </p:ext>
            </p:extLst>
          </p:nvPr>
        </p:nvGraphicFramePr>
        <p:xfrm>
          <a:off x="3151317" y="833456"/>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7996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18255"/>
            <a:ext cx="12256655" cy="946479"/>
          </a:xfrm>
        </p:spPr>
        <p:txBody>
          <a:bodyPr anchor="ctr">
            <a:noAutofit/>
          </a:bodyPr>
          <a:lstStyle/>
          <a:p>
            <a:r>
              <a:rPr lang="en-GB" sz="3600" dirty="0"/>
              <a:t>What is micro planning?</a:t>
            </a:r>
          </a:p>
        </p:txBody>
      </p:sp>
      <p:sp>
        <p:nvSpPr>
          <p:cNvPr id="7" name="Content Placeholder 2">
            <a:extLst>
              <a:ext uri="{FF2B5EF4-FFF2-40B4-BE49-F238E27FC236}">
                <a16:creationId xmlns:a16="http://schemas.microsoft.com/office/drawing/2014/main" id="{A1A03E5C-5A23-440C-9171-2BEF660CD708}"/>
              </a:ext>
            </a:extLst>
          </p:cNvPr>
          <p:cNvSpPr>
            <a:spLocks noGrp="1"/>
          </p:cNvSpPr>
          <p:nvPr>
            <p:ph idx="1"/>
          </p:nvPr>
        </p:nvSpPr>
        <p:spPr>
          <a:xfrm>
            <a:off x="1239716" y="964734"/>
            <a:ext cx="9442822" cy="5431536"/>
          </a:xfrm>
        </p:spPr>
        <p:txBody>
          <a:bodyPr anchor="ctr">
            <a:normAutofit/>
          </a:bodyPr>
          <a:lstStyle/>
          <a:p>
            <a:pPr marL="0" indent="0">
              <a:buNone/>
            </a:pPr>
            <a:r>
              <a:rPr lang="en-GB" sz="2000" dirty="0">
                <a:cs typeface="Arial" panose="020B0604020202020204" pitchFamily="34" charset="0"/>
              </a:rPr>
              <a:t> </a:t>
            </a:r>
          </a:p>
          <a:p>
            <a:pPr marL="457200" indent="-457200">
              <a:buFont typeface="Courier New" panose="02070309020205020404" pitchFamily="49" charset="0"/>
              <a:buChar char="o"/>
            </a:pPr>
            <a:r>
              <a:rPr lang="en-GB" sz="2000" dirty="0">
                <a:cs typeface="Arial" panose="020B0604020202020204" pitchFamily="34" charset="0"/>
              </a:rPr>
              <a:t>Promotes bottom- up planning for equitable sensitisation and distribution of medicines.</a:t>
            </a:r>
          </a:p>
          <a:p>
            <a:pPr marL="457200" indent="-457200">
              <a:buFont typeface="Courier New" panose="02070309020205020404" pitchFamily="49" charset="0"/>
              <a:buChar char="o"/>
            </a:pPr>
            <a:r>
              <a:rPr lang="en-GB" sz="2000" dirty="0">
                <a:cs typeface="Arial" panose="020B0604020202020204" pitchFamily="34" charset="0"/>
              </a:rPr>
              <a:t>It brings together stakeholders from the LGA for context- specific planning.</a:t>
            </a:r>
          </a:p>
          <a:p>
            <a:pPr marL="457200" indent="-457200">
              <a:buFont typeface="Courier New" panose="02070309020205020404" pitchFamily="49" charset="0"/>
              <a:buChar char="o"/>
            </a:pPr>
            <a:r>
              <a:rPr lang="en-GB" sz="2000" dirty="0">
                <a:effectLst/>
                <a:ea typeface="Calibri" panose="020F0502020204030204" pitchFamily="34" charset="0"/>
                <a:cs typeface="Arial" panose="020B0604020202020204" pitchFamily="34" charset="0"/>
              </a:rPr>
              <a:t>It increases coverage as LGAs know their </a:t>
            </a:r>
            <a:r>
              <a:rPr lang="en-GB" sz="2000" dirty="0">
                <a:ea typeface="Calibri" panose="020F0502020204030204" pitchFamily="34" charset="0"/>
                <a:cs typeface="Arial" panose="020B0604020202020204" pitchFamily="34" charset="0"/>
              </a:rPr>
              <a:t>communities better and how</a:t>
            </a:r>
            <a:r>
              <a:rPr lang="en-GB" sz="2000" dirty="0">
                <a:effectLst/>
                <a:ea typeface="Calibri" panose="020F0502020204030204" pitchFamily="34" charset="0"/>
                <a:cs typeface="Arial" panose="020B0604020202020204" pitchFamily="34" charset="0"/>
              </a:rPr>
              <a:t> best to implement MAM in the area.</a:t>
            </a:r>
          </a:p>
          <a:p>
            <a:pPr marL="0" indent="0">
              <a:buNone/>
            </a:pPr>
            <a:endParaRPr lang="en-GB" sz="2000" dirty="0">
              <a:effectLst/>
              <a:ea typeface="Calibri" panose="020F0502020204030204" pitchFamily="34" charset="0"/>
              <a:cs typeface="Arial" panose="020B0604020202020204" pitchFamily="34" charset="0"/>
            </a:endParaRPr>
          </a:p>
          <a:p>
            <a:pPr lvl="1">
              <a:buFont typeface="Wingdings" panose="05000000000000000000" pitchFamily="2" charset="2"/>
              <a:buChar char="ü"/>
            </a:pPr>
            <a:r>
              <a:rPr lang="en-GB" sz="2000" dirty="0">
                <a:ea typeface="Calibri" panose="020F0502020204030204" pitchFamily="34" charset="0"/>
                <a:cs typeface="Arial" panose="020B0604020202020204" pitchFamily="34" charset="0"/>
              </a:rPr>
              <a:t>Participants should include: The </a:t>
            </a:r>
            <a:r>
              <a:rPr lang="en-GB" sz="2000" dirty="0" err="1">
                <a:ea typeface="Calibri" panose="020F0502020204030204" pitchFamily="34" charset="0"/>
                <a:cs typeface="Arial" panose="020B0604020202020204" pitchFamily="34" charset="0"/>
              </a:rPr>
              <a:t>MoH</a:t>
            </a:r>
            <a:r>
              <a:rPr lang="en-GB" sz="2000" dirty="0">
                <a:ea typeface="Calibri" panose="020F0502020204030204" pitchFamily="34" charset="0"/>
                <a:cs typeface="Arial" panose="020B0604020202020204" pitchFamily="34" charset="0"/>
              </a:rPr>
              <a:t>, LNTD/ LGA team, representatives of CDCs/ CDAs, PWDs, Women Group, traditional leaders and migrant communities.</a:t>
            </a:r>
          </a:p>
          <a:p>
            <a:pPr lvl="1">
              <a:buFont typeface="Wingdings" panose="05000000000000000000" pitchFamily="2" charset="2"/>
              <a:buChar char="ü"/>
            </a:pPr>
            <a:r>
              <a:rPr lang="en-GB" sz="2000" dirty="0">
                <a:effectLst/>
                <a:ea typeface="Calibri" panose="020F0502020204030204" pitchFamily="34" charset="0"/>
                <a:cs typeface="Arial" panose="020B0604020202020204" pitchFamily="34" charset="0"/>
              </a:rPr>
              <a:t>Invitation to participants should be sent at least two weeks ahead of the day with a reminder at least three days before the day. </a:t>
            </a:r>
          </a:p>
          <a:p>
            <a:pPr lvl="1">
              <a:buFont typeface="Wingdings" panose="05000000000000000000" pitchFamily="2" charset="2"/>
              <a:buChar char="ü"/>
            </a:pPr>
            <a:r>
              <a:rPr lang="en-GB" sz="2000" dirty="0">
                <a:ea typeface="Calibri" panose="020F0502020204030204" pitchFamily="34" charset="0"/>
                <a:cs typeface="Arial" panose="020B0604020202020204" pitchFamily="34" charset="0"/>
              </a:rPr>
              <a:t>Venue that is accessible and convenient for the intended number of participants should be selected. </a:t>
            </a:r>
          </a:p>
          <a:p>
            <a:pPr lvl="1">
              <a:buFont typeface="Wingdings" panose="05000000000000000000" pitchFamily="2" charset="2"/>
              <a:buChar char="ü"/>
            </a:pPr>
            <a:r>
              <a:rPr lang="en-GB" sz="2000" dirty="0">
                <a:effectLst/>
                <a:ea typeface="Calibri" panose="020F0502020204030204" pitchFamily="34" charset="0"/>
                <a:cs typeface="Arial" panose="020B0604020202020204" pitchFamily="34" charset="0"/>
              </a:rPr>
              <a:t>Action template should be used to document details</a:t>
            </a:r>
            <a:endParaRPr lang="en-GB" sz="2000" dirty="0">
              <a:effectLst/>
              <a:ea typeface="Calibri" panose="020F0502020204030204" pitchFamily="34" charset="0"/>
              <a:cs typeface="Times New Roman" panose="02020603050405020304" pitchFamily="18" charset="0"/>
            </a:endParaRPr>
          </a:p>
          <a:p>
            <a:endParaRPr lang="en-GB" sz="1700" dirty="0"/>
          </a:p>
        </p:txBody>
      </p:sp>
    </p:spTree>
    <p:extLst>
      <p:ext uri="{BB962C8B-B14F-4D97-AF65-F5344CB8AC3E}">
        <p14:creationId xmlns:p14="http://schemas.microsoft.com/office/powerpoint/2010/main" val="3751890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18255"/>
            <a:ext cx="12256655" cy="946479"/>
          </a:xfrm>
        </p:spPr>
        <p:txBody>
          <a:bodyPr anchor="ctr">
            <a:noAutofit/>
          </a:bodyPr>
          <a:lstStyle/>
          <a:p>
            <a:r>
              <a:rPr lang="en-GB" sz="3600" dirty="0"/>
              <a:t>What is macro planning?</a:t>
            </a:r>
          </a:p>
        </p:txBody>
      </p:sp>
      <p:sp>
        <p:nvSpPr>
          <p:cNvPr id="8" name="TextBox 7">
            <a:extLst>
              <a:ext uri="{FF2B5EF4-FFF2-40B4-BE49-F238E27FC236}">
                <a16:creationId xmlns:a16="http://schemas.microsoft.com/office/drawing/2014/main" id="{191A676A-7300-4018-8084-38ABB63D1223}"/>
              </a:ext>
            </a:extLst>
          </p:cNvPr>
          <p:cNvSpPr txBox="1"/>
          <p:nvPr/>
        </p:nvSpPr>
        <p:spPr>
          <a:xfrm>
            <a:off x="2064726" y="1934308"/>
            <a:ext cx="8379069" cy="3477875"/>
          </a:xfrm>
          <a:prstGeom prst="rect">
            <a:avLst/>
          </a:prstGeom>
          <a:noFill/>
        </p:spPr>
        <p:txBody>
          <a:bodyPr wrap="square" lIns="91440" tIns="45720" rIns="91440" bIns="45720" anchor="t">
            <a:spAutoFit/>
          </a:bodyPr>
          <a:lstStyle/>
          <a:p>
            <a:pPr marL="0" indent="0">
              <a:buNone/>
            </a:pPr>
            <a:r>
              <a:rPr lang="en-GB" sz="2000" dirty="0"/>
              <a:t>This is another planning activity at the State level for MAM. It should be informed by the outcome of action planning at the LGA level. Similar to the micro planning, this activity should aggregate activities such as;</a:t>
            </a:r>
          </a:p>
          <a:p>
            <a:pPr marL="457200" indent="-457200">
              <a:buFont typeface="Courier New" panose="02070309020205020404" pitchFamily="49" charset="0"/>
              <a:buChar char="o"/>
            </a:pPr>
            <a:r>
              <a:rPr lang="en-GB" sz="2000" dirty="0"/>
              <a:t>Community sensitization and advocacy</a:t>
            </a:r>
          </a:p>
          <a:p>
            <a:pPr marL="457200" indent="-457200">
              <a:buFont typeface="Courier New" panose="02070309020205020404" pitchFamily="49" charset="0"/>
              <a:buChar char="o"/>
            </a:pPr>
            <a:r>
              <a:rPr lang="en-GB" sz="2000" dirty="0"/>
              <a:t>Medicines requisition and allocation </a:t>
            </a:r>
          </a:p>
          <a:p>
            <a:pPr marL="457200" indent="-457200">
              <a:buFont typeface="Courier New" panose="02070309020205020404" pitchFamily="49" charset="0"/>
              <a:buChar char="o"/>
            </a:pPr>
            <a:r>
              <a:rPr lang="en-GB" sz="2000" dirty="0"/>
              <a:t>Supervision and monitoring etc</a:t>
            </a:r>
          </a:p>
          <a:p>
            <a:endParaRPr lang="en-GB" sz="2000" dirty="0">
              <a:cs typeface="Calibri" panose="020F0502020204030204"/>
            </a:endParaRPr>
          </a:p>
          <a:p>
            <a:r>
              <a:rPr lang="en-GB" sz="2000" dirty="0"/>
              <a:t>The key difference is that macro planning is wider than micro planning, hence the latter must be conducted across all LGAs scheduled to treat within the treatment cycle. </a:t>
            </a:r>
          </a:p>
          <a:p>
            <a:endParaRPr lang="en-GB" sz="2000" dirty="0"/>
          </a:p>
        </p:txBody>
      </p:sp>
    </p:spTree>
    <p:extLst>
      <p:ext uri="{BB962C8B-B14F-4D97-AF65-F5344CB8AC3E}">
        <p14:creationId xmlns:p14="http://schemas.microsoft.com/office/powerpoint/2010/main" val="421699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F3FC-A51C-4E96-BCBF-0B0BC7DA5F47}"/>
              </a:ext>
            </a:extLst>
          </p:cNvPr>
          <p:cNvSpPr>
            <a:spLocks noGrp="1"/>
          </p:cNvSpPr>
          <p:nvPr>
            <p:ph type="title"/>
          </p:nvPr>
        </p:nvSpPr>
        <p:spPr>
          <a:xfrm>
            <a:off x="-1" y="18255"/>
            <a:ext cx="12256655" cy="946479"/>
          </a:xfrm>
        </p:spPr>
        <p:txBody>
          <a:bodyPr anchor="ctr">
            <a:noAutofit/>
          </a:bodyPr>
          <a:lstStyle/>
          <a:p>
            <a:r>
              <a:rPr lang="en-GB" sz="3600" dirty="0"/>
              <a:t>Who to invite to planning meetings: Stakeholder mapping</a:t>
            </a:r>
          </a:p>
        </p:txBody>
      </p:sp>
      <p:sp>
        <p:nvSpPr>
          <p:cNvPr id="5" name="TextBox 4">
            <a:extLst>
              <a:ext uri="{FF2B5EF4-FFF2-40B4-BE49-F238E27FC236}">
                <a16:creationId xmlns:a16="http://schemas.microsoft.com/office/drawing/2014/main" id="{F49E99D2-9C65-4154-A717-A01DB674D526}"/>
              </a:ext>
            </a:extLst>
          </p:cNvPr>
          <p:cNvSpPr txBox="1"/>
          <p:nvPr/>
        </p:nvSpPr>
        <p:spPr>
          <a:xfrm>
            <a:off x="815488" y="2453026"/>
            <a:ext cx="6220556" cy="1200329"/>
          </a:xfrm>
          <a:prstGeom prst="rect">
            <a:avLst/>
          </a:prstGeom>
          <a:noFill/>
        </p:spPr>
        <p:txBody>
          <a:bodyPr wrap="square">
            <a:spAutoFit/>
          </a:bodyPr>
          <a:lstStyle/>
          <a:p>
            <a:pPr marL="0" indent="0">
              <a:buNone/>
            </a:pPr>
            <a:r>
              <a:rPr lang="en-GB" sz="3600" dirty="0"/>
              <a:t>Work through stakeholder mapping exercise in the PGP</a:t>
            </a:r>
          </a:p>
        </p:txBody>
      </p:sp>
      <p:pic>
        <p:nvPicPr>
          <p:cNvPr id="6" name="Graphic 5" descr="Children outline">
            <a:extLst>
              <a:ext uri="{FF2B5EF4-FFF2-40B4-BE49-F238E27FC236}">
                <a16:creationId xmlns:a16="http://schemas.microsoft.com/office/drawing/2014/main" id="{D263AFD2-41B5-4839-9FD0-C560CC48E7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61329" y="3588796"/>
            <a:ext cx="2427838" cy="2427838"/>
          </a:xfrm>
          <a:prstGeom prst="rect">
            <a:avLst/>
          </a:prstGeom>
        </p:spPr>
      </p:pic>
      <p:pic>
        <p:nvPicPr>
          <p:cNvPr id="4" name="Picture 3">
            <a:extLst>
              <a:ext uri="{FF2B5EF4-FFF2-40B4-BE49-F238E27FC236}">
                <a16:creationId xmlns:a16="http://schemas.microsoft.com/office/drawing/2014/main" id="{D28993F6-07E4-4977-A15E-EF9DADC35471}"/>
              </a:ext>
            </a:extLst>
          </p:cNvPr>
          <p:cNvPicPr>
            <a:picLocks noChangeAspect="1"/>
          </p:cNvPicPr>
          <p:nvPr/>
        </p:nvPicPr>
        <p:blipFill>
          <a:blip r:embed="rId4"/>
          <a:stretch>
            <a:fillRect/>
          </a:stretch>
        </p:blipFill>
        <p:spPr>
          <a:xfrm>
            <a:off x="8142290" y="1145218"/>
            <a:ext cx="3419841" cy="4887157"/>
          </a:xfrm>
          <a:prstGeom prst="rect">
            <a:avLst/>
          </a:prstGeom>
        </p:spPr>
      </p:pic>
    </p:spTree>
    <p:extLst>
      <p:ext uri="{BB962C8B-B14F-4D97-AF65-F5344CB8AC3E}">
        <p14:creationId xmlns:p14="http://schemas.microsoft.com/office/powerpoint/2010/main" val="3758915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884" y="2707012"/>
            <a:ext cx="9642231" cy="1006475"/>
          </a:xfrm>
        </p:spPr>
        <p:txBody>
          <a:bodyPr>
            <a:normAutofit fontScale="90000"/>
          </a:bodyPr>
          <a:lstStyle/>
          <a:p>
            <a:br>
              <a:rPr lang="en-US" b="1" dirty="0"/>
            </a:br>
            <a:br>
              <a:rPr lang="en-US" b="1" dirty="0"/>
            </a:br>
            <a:r>
              <a:rPr lang="en-GB" dirty="0"/>
              <a:t>    </a:t>
            </a:r>
            <a:br>
              <a:rPr lang="en-GB" dirty="0"/>
            </a:br>
            <a:r>
              <a:rPr lang="en-GB" b="1" dirty="0"/>
              <a:t>Module 3- Developing action plans</a:t>
            </a:r>
          </a:p>
        </p:txBody>
      </p:sp>
      <p:sp>
        <p:nvSpPr>
          <p:cNvPr id="3" name="Subtitle 2"/>
          <p:cNvSpPr>
            <a:spLocks noGrp="1"/>
          </p:cNvSpPr>
          <p:nvPr>
            <p:ph type="subTitle" idx="1"/>
          </p:nvPr>
        </p:nvSpPr>
        <p:spPr>
          <a:xfrm>
            <a:off x="1524000" y="4150988"/>
            <a:ext cx="9144000" cy="700541"/>
          </a:xfrm>
        </p:spPr>
        <p:txBody>
          <a:bodyPr>
            <a:normAutofit/>
          </a:bodyPr>
          <a:lstStyle/>
          <a:p>
            <a:r>
              <a:rPr lang="en-GB" dirty="0"/>
              <a:t>Session 3.0</a:t>
            </a:r>
          </a:p>
        </p:txBody>
      </p:sp>
    </p:spTree>
    <p:extLst>
      <p:ext uri="{BB962C8B-B14F-4D97-AF65-F5344CB8AC3E}">
        <p14:creationId xmlns:p14="http://schemas.microsoft.com/office/powerpoint/2010/main" val="664373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1280</TotalTime>
  <Words>1115</Words>
  <Application>Microsoft Office PowerPoint</Application>
  <PresentationFormat>Widescreen</PresentationFormat>
  <Paragraphs>120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Courier New</vt:lpstr>
      <vt:lpstr>Wingdings</vt:lpstr>
      <vt:lpstr>Office Theme</vt:lpstr>
      <vt:lpstr>Day 2: Part A Action planning and review</vt:lpstr>
      <vt:lpstr>Agenda for today</vt:lpstr>
      <vt:lpstr>       Module 2B Micro and macro planning meetings</vt:lpstr>
      <vt:lpstr>Activity 2.1</vt:lpstr>
      <vt:lpstr>Activity 2.2- Question and answer on planning meetings </vt:lpstr>
      <vt:lpstr>What is micro planning?</vt:lpstr>
      <vt:lpstr>What is macro planning?</vt:lpstr>
      <vt:lpstr>Who to invite to planning meetings: Stakeholder mapping</vt:lpstr>
      <vt:lpstr>       Module 3- Developing action plans</vt:lpstr>
      <vt:lpstr>Introduction to Module Three:</vt:lpstr>
      <vt:lpstr>PowerPoint Presentation</vt:lpstr>
      <vt:lpstr>Action planning</vt:lpstr>
      <vt:lpstr>Micro planning process</vt:lpstr>
      <vt:lpstr>Micro planning template</vt:lpstr>
      <vt:lpstr>Template on hard- to- reach communities</vt:lpstr>
      <vt:lpstr>Filling out the macro planning template</vt:lpstr>
      <vt:lpstr>Activity 3.2- Action planning exercise </vt:lpstr>
      <vt:lpstr>Group presentations on action plans</vt:lpstr>
      <vt:lpstr>Action plan implementation and Review</vt:lpstr>
      <vt:lpstr>Module 4: Action Plan Implementation Review</vt:lpstr>
      <vt:lpstr>Review of MAM process</vt:lpstr>
      <vt:lpstr>Activity 5.2- Group review </vt:lpstr>
      <vt:lpstr>PowerPoint Presentation</vt:lpstr>
      <vt:lpstr>Day 2: Part B:</vt:lpstr>
      <vt:lpstr>Work through the costing tool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Paradigm Shift Development Among Implementers of the NTD Program</dc:title>
  <dc:creator>Mobolanle Titilope Surukat</dc:creator>
  <cp:lastModifiedBy>Helen Piotrowski</cp:lastModifiedBy>
  <cp:revision>87</cp:revision>
  <dcterms:created xsi:type="dcterms:W3CDTF">2021-03-22T13:49:47Z</dcterms:created>
  <dcterms:modified xsi:type="dcterms:W3CDTF">2021-07-08T13:21:06Z</dcterms:modified>
</cp:coreProperties>
</file>