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651" r:id="rId2"/>
  </p:sldMasterIdLst>
  <p:notesMasterIdLst>
    <p:notesMasterId r:id="rId53"/>
  </p:notesMasterIdLst>
  <p:sldIdLst>
    <p:sldId id="274" r:id="rId3"/>
    <p:sldId id="345" r:id="rId4"/>
    <p:sldId id="346" r:id="rId5"/>
    <p:sldId id="348" r:id="rId6"/>
    <p:sldId id="396" r:id="rId7"/>
    <p:sldId id="398" r:id="rId8"/>
    <p:sldId id="392" r:id="rId9"/>
    <p:sldId id="318" r:id="rId10"/>
    <p:sldId id="399" r:id="rId11"/>
    <p:sldId id="400" r:id="rId12"/>
    <p:sldId id="401" r:id="rId13"/>
    <p:sldId id="402" r:id="rId14"/>
    <p:sldId id="403" r:id="rId15"/>
    <p:sldId id="404" r:id="rId16"/>
    <p:sldId id="405" r:id="rId17"/>
    <p:sldId id="406" r:id="rId18"/>
    <p:sldId id="407" r:id="rId19"/>
    <p:sldId id="408" r:id="rId20"/>
    <p:sldId id="409" r:id="rId21"/>
    <p:sldId id="410" r:id="rId22"/>
    <p:sldId id="411" r:id="rId23"/>
    <p:sldId id="412" r:id="rId24"/>
    <p:sldId id="413" r:id="rId25"/>
    <p:sldId id="414" r:id="rId26"/>
    <p:sldId id="415" r:id="rId27"/>
    <p:sldId id="416" r:id="rId28"/>
    <p:sldId id="417" r:id="rId29"/>
    <p:sldId id="418" r:id="rId30"/>
    <p:sldId id="419" r:id="rId31"/>
    <p:sldId id="420" r:id="rId32"/>
    <p:sldId id="421" r:id="rId33"/>
    <p:sldId id="422" r:id="rId34"/>
    <p:sldId id="423" r:id="rId35"/>
    <p:sldId id="424" r:id="rId36"/>
    <p:sldId id="425" r:id="rId37"/>
    <p:sldId id="426" r:id="rId38"/>
    <p:sldId id="427" r:id="rId39"/>
    <p:sldId id="430" r:id="rId40"/>
    <p:sldId id="428" r:id="rId41"/>
    <p:sldId id="431" r:id="rId42"/>
    <p:sldId id="429" r:id="rId43"/>
    <p:sldId id="287" r:id="rId44"/>
    <p:sldId id="288" r:id="rId45"/>
    <p:sldId id="289" r:id="rId46"/>
    <p:sldId id="290" r:id="rId47"/>
    <p:sldId id="432" r:id="rId48"/>
    <p:sldId id="433" r:id="rId49"/>
    <p:sldId id="436" r:id="rId50"/>
    <p:sldId id="434" r:id="rId51"/>
    <p:sldId id="43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Piotrowski" initials="HP" lastIdx="29" clrIdx="0">
    <p:extLst>
      <p:ext uri="{19B8F6BF-5375-455C-9EA6-DF929625EA0E}">
        <p15:presenceInfo xmlns:p15="http://schemas.microsoft.com/office/powerpoint/2012/main" userId="S::Helen.Piotrowski@lstmed.ac.uk::5f4be1e2-cfdf-4b8e-8ea5-b580dfce4bda" providerId="AD"/>
      </p:ext>
    </p:extLst>
  </p:cmAuthor>
  <p:cmAuthor id="2" name="Ayuba Abubakar Samson" initials="AAS" lastIdx="8" clrIdx="1">
    <p:extLst>
      <p:ext uri="{19B8F6BF-5375-455C-9EA6-DF929625EA0E}">
        <p15:presenceInfo xmlns:p15="http://schemas.microsoft.com/office/powerpoint/2012/main" userId="S::asamson@sightsavers.org::06e55c70-fcfd-48db-9053-c7a284099fe8" providerId="AD"/>
      </p:ext>
    </p:extLst>
  </p:cmAuthor>
  <p:cmAuthor id="3" name="Kim Ozano" initials="KO" lastIdx="1" clrIdx="2">
    <p:extLst>
      <p:ext uri="{19B8F6BF-5375-455C-9EA6-DF929625EA0E}">
        <p15:presenceInfo xmlns:p15="http://schemas.microsoft.com/office/powerpoint/2012/main" userId="S::Kim.Ozano@lstmed.ac.uk::841253c7-fdd8-4ef9-8f33-d393a72ea2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827D"/>
    <a:srgbClr val="9DE3E0"/>
    <a:srgbClr val="E86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BC8C9F-05DA-422E-B727-C75623D7178E}" v="4" dt="2021-07-08T13:06:57.2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61" d="100"/>
          <a:sy n="61" d="100"/>
        </p:scale>
        <p:origin x="844"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56342F-8665-40FC-8CC6-B0AE1140B91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F8D3760-5111-4B5A-BE39-0DB993872D8A}">
      <dgm:prSet/>
      <dgm:spPr/>
      <dgm:t>
        <a:bodyPr/>
        <a:lstStyle/>
        <a:p>
          <a:pPr algn="ctr"/>
          <a:r>
            <a:rPr lang="en-GB" dirty="0"/>
            <a:t>Identify and develop participatory non-hierarchical skills to enhance equitable input of all partners in planning for MAM, including the promotion of joint solution development and decision making from community level implementers. </a:t>
          </a:r>
          <a:endParaRPr lang="en-US" dirty="0"/>
        </a:p>
      </dgm:t>
    </dgm:pt>
    <dgm:pt modelId="{06895C56-1770-4180-8D5C-3E0BA1522E22}" type="parTrans" cxnId="{6CA3708A-A652-473A-B205-5D0FE7E1E729}">
      <dgm:prSet/>
      <dgm:spPr/>
      <dgm:t>
        <a:bodyPr/>
        <a:lstStyle/>
        <a:p>
          <a:endParaRPr lang="en-US"/>
        </a:p>
      </dgm:t>
    </dgm:pt>
    <dgm:pt modelId="{FD3FB1A1-B48F-4448-B5F3-47A885D9CAFE}" type="sibTrans" cxnId="{6CA3708A-A652-473A-B205-5D0FE7E1E729}">
      <dgm:prSet/>
      <dgm:spPr/>
      <dgm:t>
        <a:bodyPr/>
        <a:lstStyle/>
        <a:p>
          <a:endParaRPr lang="en-US"/>
        </a:p>
      </dgm:t>
    </dgm:pt>
    <dgm:pt modelId="{FE43D5E6-C663-4EDA-A772-11BE89116448}">
      <dgm:prSet/>
      <dgm:spPr/>
      <dgm:t>
        <a:bodyPr/>
        <a:lstStyle/>
        <a:p>
          <a:pPr algn="ctr"/>
          <a:r>
            <a:rPr lang="en-GB" dirty="0"/>
            <a:t>Acquire and transfer participatory facilitation and teaching skills for cascading training and engaging with a range of stakeholders. </a:t>
          </a:r>
          <a:endParaRPr lang="en-US" dirty="0"/>
        </a:p>
      </dgm:t>
    </dgm:pt>
    <dgm:pt modelId="{A4F2CD98-CD61-4564-B961-0C5C07073432}" type="parTrans" cxnId="{E8443D2A-37AE-464B-9EAA-2B24D93E70A2}">
      <dgm:prSet/>
      <dgm:spPr/>
      <dgm:t>
        <a:bodyPr/>
        <a:lstStyle/>
        <a:p>
          <a:endParaRPr lang="en-US"/>
        </a:p>
      </dgm:t>
    </dgm:pt>
    <dgm:pt modelId="{688AF101-905A-43F8-BC94-F0F680D8C99E}" type="sibTrans" cxnId="{E8443D2A-37AE-464B-9EAA-2B24D93E70A2}">
      <dgm:prSet/>
      <dgm:spPr/>
      <dgm:t>
        <a:bodyPr/>
        <a:lstStyle/>
        <a:p>
          <a:endParaRPr lang="en-US"/>
        </a:p>
      </dgm:t>
    </dgm:pt>
    <dgm:pt modelId="{B1794507-CBA4-4E50-9359-220BD3A7DDC4}" type="pres">
      <dgm:prSet presAssocID="{8E56342F-8665-40FC-8CC6-B0AE1140B917}" presName="linear" presStyleCnt="0">
        <dgm:presLayoutVars>
          <dgm:animLvl val="lvl"/>
          <dgm:resizeHandles val="exact"/>
        </dgm:presLayoutVars>
      </dgm:prSet>
      <dgm:spPr/>
    </dgm:pt>
    <dgm:pt modelId="{8EEFF686-A05C-4E0B-A02D-33DF81457D6C}" type="pres">
      <dgm:prSet presAssocID="{FF8D3760-5111-4B5A-BE39-0DB993872D8A}" presName="parentText" presStyleLbl="node1" presStyleIdx="0" presStyleCnt="2">
        <dgm:presLayoutVars>
          <dgm:chMax val="0"/>
          <dgm:bulletEnabled val="1"/>
        </dgm:presLayoutVars>
      </dgm:prSet>
      <dgm:spPr/>
    </dgm:pt>
    <dgm:pt modelId="{A36AAE55-AC38-465B-B270-5C39FA898693}" type="pres">
      <dgm:prSet presAssocID="{FD3FB1A1-B48F-4448-B5F3-47A885D9CAFE}" presName="spacer" presStyleCnt="0"/>
      <dgm:spPr/>
    </dgm:pt>
    <dgm:pt modelId="{22ACEB01-CBF3-4FE2-A16F-F3ABE3D25F5A}" type="pres">
      <dgm:prSet presAssocID="{FE43D5E6-C663-4EDA-A772-11BE89116448}" presName="parentText" presStyleLbl="node1" presStyleIdx="1" presStyleCnt="2">
        <dgm:presLayoutVars>
          <dgm:chMax val="0"/>
          <dgm:bulletEnabled val="1"/>
        </dgm:presLayoutVars>
      </dgm:prSet>
      <dgm:spPr/>
    </dgm:pt>
  </dgm:ptLst>
  <dgm:cxnLst>
    <dgm:cxn modelId="{C2573A0A-1F48-4BBB-9805-BFECB1575E8E}" type="presOf" srcId="{FF8D3760-5111-4B5A-BE39-0DB993872D8A}" destId="{8EEFF686-A05C-4E0B-A02D-33DF81457D6C}" srcOrd="0" destOrd="0" presId="urn:microsoft.com/office/officeart/2005/8/layout/vList2"/>
    <dgm:cxn modelId="{F7820421-AEA6-4728-B519-FEC1A2200BCF}" type="presOf" srcId="{FE43D5E6-C663-4EDA-A772-11BE89116448}" destId="{22ACEB01-CBF3-4FE2-A16F-F3ABE3D25F5A}" srcOrd="0" destOrd="0" presId="urn:microsoft.com/office/officeart/2005/8/layout/vList2"/>
    <dgm:cxn modelId="{E8443D2A-37AE-464B-9EAA-2B24D93E70A2}" srcId="{8E56342F-8665-40FC-8CC6-B0AE1140B917}" destId="{FE43D5E6-C663-4EDA-A772-11BE89116448}" srcOrd="1" destOrd="0" parTransId="{A4F2CD98-CD61-4564-B961-0C5C07073432}" sibTransId="{688AF101-905A-43F8-BC94-F0F680D8C99E}"/>
    <dgm:cxn modelId="{26E9614A-C96E-479F-9F87-32A3EB699F8B}" type="presOf" srcId="{8E56342F-8665-40FC-8CC6-B0AE1140B917}" destId="{B1794507-CBA4-4E50-9359-220BD3A7DDC4}" srcOrd="0" destOrd="0" presId="urn:microsoft.com/office/officeart/2005/8/layout/vList2"/>
    <dgm:cxn modelId="{6CA3708A-A652-473A-B205-5D0FE7E1E729}" srcId="{8E56342F-8665-40FC-8CC6-B0AE1140B917}" destId="{FF8D3760-5111-4B5A-BE39-0DB993872D8A}" srcOrd="0" destOrd="0" parTransId="{06895C56-1770-4180-8D5C-3E0BA1522E22}" sibTransId="{FD3FB1A1-B48F-4448-B5F3-47A885D9CAFE}"/>
    <dgm:cxn modelId="{55484328-7699-42BB-AB4C-A14EEADBE46B}" type="presParOf" srcId="{B1794507-CBA4-4E50-9359-220BD3A7DDC4}" destId="{8EEFF686-A05C-4E0B-A02D-33DF81457D6C}" srcOrd="0" destOrd="0" presId="urn:microsoft.com/office/officeart/2005/8/layout/vList2"/>
    <dgm:cxn modelId="{2C5A7FF6-481C-4987-A6B5-FC48FC281C6E}" type="presParOf" srcId="{B1794507-CBA4-4E50-9359-220BD3A7DDC4}" destId="{A36AAE55-AC38-465B-B270-5C39FA898693}" srcOrd="1" destOrd="0" presId="urn:microsoft.com/office/officeart/2005/8/layout/vList2"/>
    <dgm:cxn modelId="{ABDFD45E-FBBB-497F-B894-5CAFF35CAEB2}" type="presParOf" srcId="{B1794507-CBA4-4E50-9359-220BD3A7DDC4}" destId="{22ACEB01-CBF3-4FE2-A16F-F3ABE3D25F5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56342F-8665-40FC-8CC6-B0AE1140B91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F8D3760-5111-4B5A-BE39-0DB993872D8A}">
      <dgm:prSet/>
      <dgm:spPr/>
      <dgm:t>
        <a:bodyPr/>
        <a:lstStyle/>
        <a:p>
          <a:pPr algn="ctr">
            <a:buFont typeface="Symbol" panose="05050102010706020507" pitchFamily="18" charset="2"/>
            <a:buChar char=""/>
          </a:pPr>
          <a:r>
            <a:rPr lang="en-US" dirty="0"/>
            <a:t>Learn and share participatory tools that will help to engage communities in planning and to take ownership of MAM so that more people are reached. </a:t>
          </a:r>
        </a:p>
      </dgm:t>
    </dgm:pt>
    <dgm:pt modelId="{06895C56-1770-4180-8D5C-3E0BA1522E22}" type="parTrans" cxnId="{6CA3708A-A652-473A-B205-5D0FE7E1E729}">
      <dgm:prSet/>
      <dgm:spPr/>
      <dgm:t>
        <a:bodyPr/>
        <a:lstStyle/>
        <a:p>
          <a:endParaRPr lang="en-US"/>
        </a:p>
      </dgm:t>
    </dgm:pt>
    <dgm:pt modelId="{FD3FB1A1-B48F-4448-B5F3-47A885D9CAFE}" type="sibTrans" cxnId="{6CA3708A-A652-473A-B205-5D0FE7E1E729}">
      <dgm:prSet/>
      <dgm:spPr/>
      <dgm:t>
        <a:bodyPr/>
        <a:lstStyle/>
        <a:p>
          <a:endParaRPr lang="en-US"/>
        </a:p>
      </dgm:t>
    </dgm:pt>
    <dgm:pt modelId="{FE43D5E6-C663-4EDA-A772-11BE89116448}">
      <dgm:prSet/>
      <dgm:spPr/>
      <dgm:t>
        <a:bodyPr/>
        <a:lstStyle/>
        <a:p>
          <a:pPr algn="ctr"/>
          <a:r>
            <a:rPr lang="en-US" dirty="0"/>
            <a:t>Introduce and empower participants to engage with the PGP, learning packs and supporting video.</a:t>
          </a:r>
        </a:p>
      </dgm:t>
    </dgm:pt>
    <dgm:pt modelId="{A4F2CD98-CD61-4564-B961-0C5C07073432}" type="parTrans" cxnId="{E8443D2A-37AE-464B-9EAA-2B24D93E70A2}">
      <dgm:prSet/>
      <dgm:spPr/>
      <dgm:t>
        <a:bodyPr/>
        <a:lstStyle/>
        <a:p>
          <a:endParaRPr lang="en-US"/>
        </a:p>
      </dgm:t>
    </dgm:pt>
    <dgm:pt modelId="{688AF101-905A-43F8-BC94-F0F680D8C99E}" type="sibTrans" cxnId="{E8443D2A-37AE-464B-9EAA-2B24D93E70A2}">
      <dgm:prSet/>
      <dgm:spPr/>
      <dgm:t>
        <a:bodyPr/>
        <a:lstStyle/>
        <a:p>
          <a:endParaRPr lang="en-US"/>
        </a:p>
      </dgm:t>
    </dgm:pt>
    <dgm:pt modelId="{B1794507-CBA4-4E50-9359-220BD3A7DDC4}" type="pres">
      <dgm:prSet presAssocID="{8E56342F-8665-40FC-8CC6-B0AE1140B917}" presName="linear" presStyleCnt="0">
        <dgm:presLayoutVars>
          <dgm:animLvl val="lvl"/>
          <dgm:resizeHandles val="exact"/>
        </dgm:presLayoutVars>
      </dgm:prSet>
      <dgm:spPr/>
    </dgm:pt>
    <dgm:pt modelId="{8EEFF686-A05C-4E0B-A02D-33DF81457D6C}" type="pres">
      <dgm:prSet presAssocID="{FF8D3760-5111-4B5A-BE39-0DB993872D8A}" presName="parentText" presStyleLbl="node1" presStyleIdx="0" presStyleCnt="2" custLinFactNeighborX="-568" custLinFactNeighborY="-32681">
        <dgm:presLayoutVars>
          <dgm:chMax val="0"/>
          <dgm:bulletEnabled val="1"/>
        </dgm:presLayoutVars>
      </dgm:prSet>
      <dgm:spPr/>
    </dgm:pt>
    <dgm:pt modelId="{A36AAE55-AC38-465B-B270-5C39FA898693}" type="pres">
      <dgm:prSet presAssocID="{FD3FB1A1-B48F-4448-B5F3-47A885D9CAFE}" presName="spacer" presStyleCnt="0"/>
      <dgm:spPr/>
    </dgm:pt>
    <dgm:pt modelId="{22ACEB01-CBF3-4FE2-A16F-F3ABE3D25F5A}" type="pres">
      <dgm:prSet presAssocID="{FE43D5E6-C663-4EDA-A772-11BE89116448}" presName="parentText" presStyleLbl="node1" presStyleIdx="1" presStyleCnt="2">
        <dgm:presLayoutVars>
          <dgm:chMax val="0"/>
          <dgm:bulletEnabled val="1"/>
        </dgm:presLayoutVars>
      </dgm:prSet>
      <dgm:spPr/>
    </dgm:pt>
  </dgm:ptLst>
  <dgm:cxnLst>
    <dgm:cxn modelId="{BE5E060E-7F75-43D5-8345-9847DCAD5FD8}" type="presOf" srcId="{8E56342F-8665-40FC-8CC6-B0AE1140B917}" destId="{B1794507-CBA4-4E50-9359-220BD3A7DDC4}" srcOrd="0" destOrd="0" presId="urn:microsoft.com/office/officeart/2005/8/layout/vList2"/>
    <dgm:cxn modelId="{E8443D2A-37AE-464B-9EAA-2B24D93E70A2}" srcId="{8E56342F-8665-40FC-8CC6-B0AE1140B917}" destId="{FE43D5E6-C663-4EDA-A772-11BE89116448}" srcOrd="1" destOrd="0" parTransId="{A4F2CD98-CD61-4564-B961-0C5C07073432}" sibTransId="{688AF101-905A-43F8-BC94-F0F680D8C99E}"/>
    <dgm:cxn modelId="{E2D44849-E3F5-450B-A2E7-0263A25AAF36}" type="presOf" srcId="{FF8D3760-5111-4B5A-BE39-0DB993872D8A}" destId="{8EEFF686-A05C-4E0B-A02D-33DF81457D6C}" srcOrd="0" destOrd="0" presId="urn:microsoft.com/office/officeart/2005/8/layout/vList2"/>
    <dgm:cxn modelId="{6CA3708A-A652-473A-B205-5D0FE7E1E729}" srcId="{8E56342F-8665-40FC-8CC6-B0AE1140B917}" destId="{FF8D3760-5111-4B5A-BE39-0DB993872D8A}" srcOrd="0" destOrd="0" parTransId="{06895C56-1770-4180-8D5C-3E0BA1522E22}" sibTransId="{FD3FB1A1-B48F-4448-B5F3-47A885D9CAFE}"/>
    <dgm:cxn modelId="{655EED8B-6992-4878-810F-F9CF3668FD29}" type="presOf" srcId="{FE43D5E6-C663-4EDA-A772-11BE89116448}" destId="{22ACEB01-CBF3-4FE2-A16F-F3ABE3D25F5A}" srcOrd="0" destOrd="0" presId="urn:microsoft.com/office/officeart/2005/8/layout/vList2"/>
    <dgm:cxn modelId="{59DF4227-4140-4702-8136-7D8BDF0CF6DD}" type="presParOf" srcId="{B1794507-CBA4-4E50-9359-220BD3A7DDC4}" destId="{8EEFF686-A05C-4E0B-A02D-33DF81457D6C}" srcOrd="0" destOrd="0" presId="urn:microsoft.com/office/officeart/2005/8/layout/vList2"/>
    <dgm:cxn modelId="{B886A9E6-9307-4FEE-9EAF-B43FFD89CBFB}" type="presParOf" srcId="{B1794507-CBA4-4E50-9359-220BD3A7DDC4}" destId="{A36AAE55-AC38-465B-B270-5C39FA898693}" srcOrd="1" destOrd="0" presId="urn:microsoft.com/office/officeart/2005/8/layout/vList2"/>
    <dgm:cxn modelId="{D138A0EF-56F6-49C4-8E4A-72C551CCD0C3}" type="presParOf" srcId="{B1794507-CBA4-4E50-9359-220BD3A7DDC4}" destId="{22ACEB01-CBF3-4FE2-A16F-F3ABE3D25F5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DFF4B4-BD4A-4D31-881F-741E5E16EE3B}"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GB"/>
        </a:p>
      </dgm:t>
    </dgm:pt>
    <dgm:pt modelId="{992D3A37-CC4D-4E17-A468-F668AE4B6A90}">
      <dgm:prSet phldrT="[Text]"/>
      <dgm:spPr/>
      <dgm:t>
        <a:bodyPr/>
        <a:lstStyle/>
        <a:p>
          <a:r>
            <a:rPr lang="en-US" b="1" dirty="0">
              <a:solidFill>
                <a:srgbClr val="FFFFFF"/>
              </a:solidFill>
              <a:latin typeface="+mn-lt"/>
              <a:ea typeface="+mn-ea"/>
              <a:cs typeface="+mn-cs"/>
            </a:rPr>
            <a:t>Development of participatory skills for the </a:t>
          </a:r>
          <a:r>
            <a:rPr lang="en-GB" b="1" dirty="0"/>
            <a:t>NTD program</a:t>
          </a:r>
        </a:p>
      </dgm:t>
    </dgm:pt>
    <dgm:pt modelId="{7D44EC2F-415D-4430-91ED-94C58E324034}" type="parTrans" cxnId="{53A42B05-429F-4890-AA84-2E2B328B2E43}">
      <dgm:prSet/>
      <dgm:spPr/>
      <dgm:t>
        <a:bodyPr/>
        <a:lstStyle/>
        <a:p>
          <a:endParaRPr lang="en-GB"/>
        </a:p>
      </dgm:t>
    </dgm:pt>
    <dgm:pt modelId="{225ECCC9-E59C-4450-A27B-E2E8098DCC48}" type="sibTrans" cxnId="{53A42B05-429F-4890-AA84-2E2B328B2E43}">
      <dgm:prSet/>
      <dgm:spPr/>
      <dgm:t>
        <a:bodyPr/>
        <a:lstStyle/>
        <a:p>
          <a:endParaRPr lang="en-GB"/>
        </a:p>
      </dgm:t>
    </dgm:pt>
    <dgm:pt modelId="{CACA9A8A-DEF8-4AB0-99B1-ECFDF724805A}">
      <dgm:prSet phldrT="[Text]"/>
      <dgm:spPr/>
      <dgm:t>
        <a:bodyPr/>
        <a:lstStyle/>
        <a:p>
          <a:pPr>
            <a:lnSpc>
              <a:spcPct val="100000"/>
            </a:lnSpc>
          </a:pPr>
          <a:r>
            <a:rPr lang="en-US" dirty="0"/>
            <a:t>Capacity strengthening of facilitatory skills.</a:t>
          </a:r>
          <a:endParaRPr lang="en-GB" dirty="0"/>
        </a:p>
      </dgm:t>
    </dgm:pt>
    <dgm:pt modelId="{39D4D21F-EDDA-49A2-8466-A275E0596229}" type="parTrans" cxnId="{FE09628E-3B6D-462D-BC44-3064C88BABBD}">
      <dgm:prSet/>
      <dgm:spPr/>
      <dgm:t>
        <a:bodyPr/>
        <a:lstStyle/>
        <a:p>
          <a:endParaRPr lang="en-GB"/>
        </a:p>
      </dgm:t>
    </dgm:pt>
    <dgm:pt modelId="{8A96EE6C-84BD-4FA3-BF0A-B44B10C5B255}" type="sibTrans" cxnId="{FE09628E-3B6D-462D-BC44-3064C88BABBD}">
      <dgm:prSet/>
      <dgm:spPr/>
      <dgm:t>
        <a:bodyPr/>
        <a:lstStyle/>
        <a:p>
          <a:endParaRPr lang="en-GB"/>
        </a:p>
      </dgm:t>
    </dgm:pt>
    <dgm:pt modelId="{321E8169-E91F-4CEB-9F21-3276A9EA645C}">
      <dgm:prSet phldrT="[Text]"/>
      <dgm:spPr/>
      <dgm:t>
        <a:bodyPr/>
        <a:lstStyle/>
        <a:p>
          <a:pPr>
            <a:lnSpc>
              <a:spcPct val="100000"/>
            </a:lnSpc>
          </a:pPr>
          <a:r>
            <a:rPr lang="en-US" dirty="0"/>
            <a:t>Transfer of Facilitatory skills.</a:t>
          </a:r>
          <a:endParaRPr lang="en-GB" dirty="0"/>
        </a:p>
      </dgm:t>
    </dgm:pt>
    <dgm:pt modelId="{DB948DDC-6BC1-41FF-A133-38F5ACF744F3}" type="parTrans" cxnId="{343EAA01-A1C2-4BC5-9589-A428F06220EF}">
      <dgm:prSet/>
      <dgm:spPr/>
      <dgm:t>
        <a:bodyPr/>
        <a:lstStyle/>
        <a:p>
          <a:endParaRPr lang="en-GB"/>
        </a:p>
      </dgm:t>
    </dgm:pt>
    <dgm:pt modelId="{4F323CFC-FC0E-4793-A241-CF6CDC951615}" type="sibTrans" cxnId="{343EAA01-A1C2-4BC5-9589-A428F06220EF}">
      <dgm:prSet/>
      <dgm:spPr/>
      <dgm:t>
        <a:bodyPr/>
        <a:lstStyle/>
        <a:p>
          <a:endParaRPr lang="en-GB"/>
        </a:p>
      </dgm:t>
    </dgm:pt>
    <dgm:pt modelId="{74B15BAD-12A8-48BF-A70A-FB40E1C4818E}">
      <dgm:prSet phldrT="[Text]"/>
      <dgm:spPr/>
      <dgm:t>
        <a:bodyPr/>
        <a:lstStyle/>
        <a:p>
          <a:r>
            <a:rPr lang="en-GB" b="1" dirty="0"/>
            <a:t>Introduction of  Tools</a:t>
          </a:r>
        </a:p>
      </dgm:t>
    </dgm:pt>
    <dgm:pt modelId="{2EF3BD5E-DD6B-473A-91FB-4AB25C5FF96A}" type="parTrans" cxnId="{F6046331-28F8-47F3-B98D-77BC91009E83}">
      <dgm:prSet/>
      <dgm:spPr/>
      <dgm:t>
        <a:bodyPr/>
        <a:lstStyle/>
        <a:p>
          <a:endParaRPr lang="en-GB"/>
        </a:p>
      </dgm:t>
    </dgm:pt>
    <dgm:pt modelId="{97C1BDC6-E0F0-4850-98C7-1BCB4F15BEA6}" type="sibTrans" cxnId="{F6046331-28F8-47F3-B98D-77BC91009E83}">
      <dgm:prSet/>
      <dgm:spPr/>
      <dgm:t>
        <a:bodyPr/>
        <a:lstStyle/>
        <a:p>
          <a:endParaRPr lang="en-GB"/>
        </a:p>
      </dgm:t>
    </dgm:pt>
    <dgm:pt modelId="{7AFC9D17-C4A8-4C0D-B55B-E6741F4477F7}">
      <dgm:prSet phldrT="[Text]"/>
      <dgm:spPr/>
      <dgm:t>
        <a:bodyPr/>
        <a:lstStyle/>
        <a:p>
          <a:pPr>
            <a:lnSpc>
              <a:spcPct val="100000"/>
            </a:lnSpc>
          </a:pPr>
          <a:r>
            <a:rPr lang="en-GB" dirty="0"/>
            <a:t>Going through the PGP modules alongside the corresponding video sections</a:t>
          </a:r>
        </a:p>
      </dgm:t>
    </dgm:pt>
    <dgm:pt modelId="{9B75B1FA-F8FC-490D-867B-4AC67394D62A}" type="parTrans" cxnId="{42EC538B-DF54-4CD8-A4D3-4B93C2924A0E}">
      <dgm:prSet/>
      <dgm:spPr/>
      <dgm:t>
        <a:bodyPr/>
        <a:lstStyle/>
        <a:p>
          <a:endParaRPr lang="en-GB"/>
        </a:p>
      </dgm:t>
    </dgm:pt>
    <dgm:pt modelId="{AA48B915-D33F-4819-9E01-E7B9AFE08B6E}" type="sibTrans" cxnId="{42EC538B-DF54-4CD8-A4D3-4B93C2924A0E}">
      <dgm:prSet/>
      <dgm:spPr/>
      <dgm:t>
        <a:bodyPr/>
        <a:lstStyle/>
        <a:p>
          <a:endParaRPr lang="en-GB"/>
        </a:p>
      </dgm:t>
    </dgm:pt>
    <dgm:pt modelId="{35AEBCE1-202E-434A-9D13-9BA988B7E5DA}">
      <dgm:prSet/>
      <dgm:spPr/>
      <dgm:t>
        <a:bodyPr/>
        <a:lstStyle/>
        <a:p>
          <a:r>
            <a:rPr lang="en-GB" b="1" dirty="0"/>
            <a:t>Developing action Plan</a:t>
          </a:r>
        </a:p>
      </dgm:t>
    </dgm:pt>
    <dgm:pt modelId="{5DFCF227-F709-4D17-AAA4-8132D9BF4448}" type="parTrans" cxnId="{24FD6670-24E3-4719-A5ED-C69CBD9E61D6}">
      <dgm:prSet/>
      <dgm:spPr/>
      <dgm:t>
        <a:bodyPr/>
        <a:lstStyle/>
        <a:p>
          <a:endParaRPr lang="en-GB"/>
        </a:p>
      </dgm:t>
    </dgm:pt>
    <dgm:pt modelId="{C5A20F81-6C6C-482A-87C1-7A0C210604CB}" type="sibTrans" cxnId="{24FD6670-24E3-4719-A5ED-C69CBD9E61D6}">
      <dgm:prSet/>
      <dgm:spPr/>
      <dgm:t>
        <a:bodyPr/>
        <a:lstStyle/>
        <a:p>
          <a:endParaRPr lang="en-GB"/>
        </a:p>
      </dgm:t>
    </dgm:pt>
    <dgm:pt modelId="{3EFF1580-81AD-4C16-A851-22460DB5DE9E}">
      <dgm:prSet/>
      <dgm:spPr/>
      <dgm:t>
        <a:bodyPr/>
        <a:lstStyle/>
        <a:p>
          <a:pPr>
            <a:lnSpc>
              <a:spcPct val="100000"/>
            </a:lnSpc>
          </a:pPr>
          <a:r>
            <a:rPr lang="en-GB" dirty="0"/>
            <a:t>Developing an action plan for MAM</a:t>
          </a:r>
        </a:p>
      </dgm:t>
    </dgm:pt>
    <dgm:pt modelId="{A7DC5774-04D5-437D-AFFB-F79DFA12B9D3}" type="parTrans" cxnId="{B043BB97-390B-4397-B3A9-7F543C2CBD8F}">
      <dgm:prSet/>
      <dgm:spPr/>
      <dgm:t>
        <a:bodyPr/>
        <a:lstStyle/>
        <a:p>
          <a:endParaRPr lang="en-GB"/>
        </a:p>
      </dgm:t>
    </dgm:pt>
    <dgm:pt modelId="{1A03A39D-4FA5-4689-921C-B718FA00415B}" type="sibTrans" cxnId="{B043BB97-390B-4397-B3A9-7F543C2CBD8F}">
      <dgm:prSet/>
      <dgm:spPr/>
      <dgm:t>
        <a:bodyPr/>
        <a:lstStyle/>
        <a:p>
          <a:endParaRPr lang="en-GB"/>
        </a:p>
      </dgm:t>
    </dgm:pt>
    <dgm:pt modelId="{79F27BC3-F708-45B7-81E1-D746D7C6BD8C}" type="pres">
      <dgm:prSet presAssocID="{E2DFF4B4-BD4A-4D31-881F-741E5E16EE3B}" presName="Name0" presStyleCnt="0">
        <dgm:presLayoutVars>
          <dgm:dir/>
          <dgm:animLvl val="lvl"/>
          <dgm:resizeHandles val="exact"/>
        </dgm:presLayoutVars>
      </dgm:prSet>
      <dgm:spPr/>
    </dgm:pt>
    <dgm:pt modelId="{B901DECD-462F-4F3F-A467-4705D2143834}" type="pres">
      <dgm:prSet presAssocID="{992D3A37-CC4D-4E17-A468-F668AE4B6A90}" presName="composite" presStyleCnt="0"/>
      <dgm:spPr/>
    </dgm:pt>
    <dgm:pt modelId="{AC2F8EF6-CE69-4429-9E8D-969F7DA606B7}" type="pres">
      <dgm:prSet presAssocID="{992D3A37-CC4D-4E17-A468-F668AE4B6A90}" presName="parTx" presStyleLbl="alignNode1" presStyleIdx="0" presStyleCnt="3">
        <dgm:presLayoutVars>
          <dgm:chMax val="0"/>
          <dgm:chPref val="0"/>
          <dgm:bulletEnabled val="1"/>
        </dgm:presLayoutVars>
      </dgm:prSet>
      <dgm:spPr/>
    </dgm:pt>
    <dgm:pt modelId="{D5637966-FF6B-4C9F-B0A7-FD8F0EA5AAB0}" type="pres">
      <dgm:prSet presAssocID="{992D3A37-CC4D-4E17-A468-F668AE4B6A90}" presName="desTx" presStyleLbl="alignAccFollowNode1" presStyleIdx="0" presStyleCnt="3">
        <dgm:presLayoutVars>
          <dgm:bulletEnabled val="1"/>
        </dgm:presLayoutVars>
      </dgm:prSet>
      <dgm:spPr/>
    </dgm:pt>
    <dgm:pt modelId="{8553B397-5E95-4315-AB1C-0423FE19BB6B}" type="pres">
      <dgm:prSet presAssocID="{225ECCC9-E59C-4450-A27B-E2E8098DCC48}" presName="space" presStyleCnt="0"/>
      <dgm:spPr/>
    </dgm:pt>
    <dgm:pt modelId="{CD68C79D-6483-4BFA-82B0-475C08CE5FBA}" type="pres">
      <dgm:prSet presAssocID="{74B15BAD-12A8-48BF-A70A-FB40E1C4818E}" presName="composite" presStyleCnt="0"/>
      <dgm:spPr/>
    </dgm:pt>
    <dgm:pt modelId="{DC10F143-DF60-4477-A886-307B1AE56822}" type="pres">
      <dgm:prSet presAssocID="{74B15BAD-12A8-48BF-A70A-FB40E1C4818E}" presName="parTx" presStyleLbl="alignNode1" presStyleIdx="1" presStyleCnt="3">
        <dgm:presLayoutVars>
          <dgm:chMax val="0"/>
          <dgm:chPref val="0"/>
          <dgm:bulletEnabled val="1"/>
        </dgm:presLayoutVars>
      </dgm:prSet>
      <dgm:spPr/>
    </dgm:pt>
    <dgm:pt modelId="{D3C63A4A-E2D5-4C6D-8511-F6540CD05F54}" type="pres">
      <dgm:prSet presAssocID="{74B15BAD-12A8-48BF-A70A-FB40E1C4818E}" presName="desTx" presStyleLbl="alignAccFollowNode1" presStyleIdx="1" presStyleCnt="3">
        <dgm:presLayoutVars>
          <dgm:bulletEnabled val="1"/>
        </dgm:presLayoutVars>
      </dgm:prSet>
      <dgm:spPr/>
    </dgm:pt>
    <dgm:pt modelId="{CE026A14-81C9-4512-8542-CE18DE9915F1}" type="pres">
      <dgm:prSet presAssocID="{97C1BDC6-E0F0-4850-98C7-1BCB4F15BEA6}" presName="space" presStyleCnt="0"/>
      <dgm:spPr/>
    </dgm:pt>
    <dgm:pt modelId="{58133F5D-A6EE-4113-BDBF-91108C3D4354}" type="pres">
      <dgm:prSet presAssocID="{35AEBCE1-202E-434A-9D13-9BA988B7E5DA}" presName="composite" presStyleCnt="0"/>
      <dgm:spPr/>
    </dgm:pt>
    <dgm:pt modelId="{1071354E-32A2-4343-8FEA-FDAF5817ACC1}" type="pres">
      <dgm:prSet presAssocID="{35AEBCE1-202E-434A-9D13-9BA988B7E5DA}" presName="parTx" presStyleLbl="alignNode1" presStyleIdx="2" presStyleCnt="3">
        <dgm:presLayoutVars>
          <dgm:chMax val="0"/>
          <dgm:chPref val="0"/>
          <dgm:bulletEnabled val="1"/>
        </dgm:presLayoutVars>
      </dgm:prSet>
      <dgm:spPr/>
    </dgm:pt>
    <dgm:pt modelId="{BC6A4527-1FC4-41BA-BB36-DF534CB2D900}" type="pres">
      <dgm:prSet presAssocID="{35AEBCE1-202E-434A-9D13-9BA988B7E5DA}" presName="desTx" presStyleLbl="alignAccFollowNode1" presStyleIdx="2" presStyleCnt="3">
        <dgm:presLayoutVars>
          <dgm:bulletEnabled val="1"/>
        </dgm:presLayoutVars>
      </dgm:prSet>
      <dgm:spPr/>
    </dgm:pt>
  </dgm:ptLst>
  <dgm:cxnLst>
    <dgm:cxn modelId="{343EAA01-A1C2-4BC5-9589-A428F06220EF}" srcId="{992D3A37-CC4D-4E17-A468-F668AE4B6A90}" destId="{321E8169-E91F-4CEB-9F21-3276A9EA645C}" srcOrd="1" destOrd="0" parTransId="{DB948DDC-6BC1-41FF-A133-38F5ACF744F3}" sibTransId="{4F323CFC-FC0E-4793-A241-CF6CDC951615}"/>
    <dgm:cxn modelId="{53A42B05-429F-4890-AA84-2E2B328B2E43}" srcId="{E2DFF4B4-BD4A-4D31-881F-741E5E16EE3B}" destId="{992D3A37-CC4D-4E17-A468-F668AE4B6A90}" srcOrd="0" destOrd="0" parTransId="{7D44EC2F-415D-4430-91ED-94C58E324034}" sibTransId="{225ECCC9-E59C-4450-A27B-E2E8098DCC48}"/>
    <dgm:cxn modelId="{CC82BB16-EC16-4FDC-8FE2-DD7AABFFE474}" type="presOf" srcId="{992D3A37-CC4D-4E17-A468-F668AE4B6A90}" destId="{AC2F8EF6-CE69-4429-9E8D-969F7DA606B7}" srcOrd="0" destOrd="0" presId="urn:microsoft.com/office/officeart/2005/8/layout/hList1"/>
    <dgm:cxn modelId="{72B7D217-EE98-4938-ADF9-0DE1A0C8F7CE}" type="presOf" srcId="{3EFF1580-81AD-4C16-A851-22460DB5DE9E}" destId="{BC6A4527-1FC4-41BA-BB36-DF534CB2D900}" srcOrd="0" destOrd="0" presId="urn:microsoft.com/office/officeart/2005/8/layout/hList1"/>
    <dgm:cxn modelId="{F6046331-28F8-47F3-B98D-77BC91009E83}" srcId="{E2DFF4B4-BD4A-4D31-881F-741E5E16EE3B}" destId="{74B15BAD-12A8-48BF-A70A-FB40E1C4818E}" srcOrd="1" destOrd="0" parTransId="{2EF3BD5E-DD6B-473A-91FB-4AB25C5FF96A}" sibTransId="{97C1BDC6-E0F0-4850-98C7-1BCB4F15BEA6}"/>
    <dgm:cxn modelId="{450D3542-EE76-449B-8EFB-89BF25ABE8E9}" type="presOf" srcId="{35AEBCE1-202E-434A-9D13-9BA988B7E5DA}" destId="{1071354E-32A2-4343-8FEA-FDAF5817ACC1}" srcOrd="0" destOrd="0" presId="urn:microsoft.com/office/officeart/2005/8/layout/hList1"/>
    <dgm:cxn modelId="{24FD6670-24E3-4719-A5ED-C69CBD9E61D6}" srcId="{E2DFF4B4-BD4A-4D31-881F-741E5E16EE3B}" destId="{35AEBCE1-202E-434A-9D13-9BA988B7E5DA}" srcOrd="2" destOrd="0" parTransId="{5DFCF227-F709-4D17-AAA4-8132D9BF4448}" sibTransId="{C5A20F81-6C6C-482A-87C1-7A0C210604CB}"/>
    <dgm:cxn modelId="{C4FBF880-02E9-4BBD-BE9D-E8C985690F3D}" type="presOf" srcId="{CACA9A8A-DEF8-4AB0-99B1-ECFDF724805A}" destId="{D5637966-FF6B-4C9F-B0A7-FD8F0EA5AAB0}" srcOrd="0" destOrd="0" presId="urn:microsoft.com/office/officeart/2005/8/layout/hList1"/>
    <dgm:cxn modelId="{587FAF87-9B0E-4870-83C1-552B0AE33E7A}" type="presOf" srcId="{74B15BAD-12A8-48BF-A70A-FB40E1C4818E}" destId="{DC10F143-DF60-4477-A886-307B1AE56822}" srcOrd="0" destOrd="0" presId="urn:microsoft.com/office/officeart/2005/8/layout/hList1"/>
    <dgm:cxn modelId="{42EC538B-DF54-4CD8-A4D3-4B93C2924A0E}" srcId="{74B15BAD-12A8-48BF-A70A-FB40E1C4818E}" destId="{7AFC9D17-C4A8-4C0D-B55B-E6741F4477F7}" srcOrd="0" destOrd="0" parTransId="{9B75B1FA-F8FC-490D-867B-4AC67394D62A}" sibTransId="{AA48B915-D33F-4819-9E01-E7B9AFE08B6E}"/>
    <dgm:cxn modelId="{FE09628E-3B6D-462D-BC44-3064C88BABBD}" srcId="{992D3A37-CC4D-4E17-A468-F668AE4B6A90}" destId="{CACA9A8A-DEF8-4AB0-99B1-ECFDF724805A}" srcOrd="0" destOrd="0" parTransId="{39D4D21F-EDDA-49A2-8466-A275E0596229}" sibTransId="{8A96EE6C-84BD-4FA3-BF0A-B44B10C5B255}"/>
    <dgm:cxn modelId="{B043BB97-390B-4397-B3A9-7F543C2CBD8F}" srcId="{35AEBCE1-202E-434A-9D13-9BA988B7E5DA}" destId="{3EFF1580-81AD-4C16-A851-22460DB5DE9E}" srcOrd="0" destOrd="0" parTransId="{A7DC5774-04D5-437D-AFFB-F79DFA12B9D3}" sibTransId="{1A03A39D-4FA5-4689-921C-B718FA00415B}"/>
    <dgm:cxn modelId="{1B70629E-B0BA-4DF0-A99A-69BC446429F3}" type="presOf" srcId="{7AFC9D17-C4A8-4C0D-B55B-E6741F4477F7}" destId="{D3C63A4A-E2D5-4C6D-8511-F6540CD05F54}" srcOrd="0" destOrd="0" presId="urn:microsoft.com/office/officeart/2005/8/layout/hList1"/>
    <dgm:cxn modelId="{DAB24AC4-19D7-4C22-BA23-8092A3EE4F21}" type="presOf" srcId="{E2DFF4B4-BD4A-4D31-881F-741E5E16EE3B}" destId="{79F27BC3-F708-45B7-81E1-D746D7C6BD8C}" srcOrd="0" destOrd="0" presId="urn:microsoft.com/office/officeart/2005/8/layout/hList1"/>
    <dgm:cxn modelId="{07D001DE-BEA3-4DB0-AF2F-5C39BB0813FB}" type="presOf" srcId="{321E8169-E91F-4CEB-9F21-3276A9EA645C}" destId="{D5637966-FF6B-4C9F-B0A7-FD8F0EA5AAB0}" srcOrd="0" destOrd="1" presId="urn:microsoft.com/office/officeart/2005/8/layout/hList1"/>
    <dgm:cxn modelId="{51420182-346A-479B-883F-E11E5CFEF7C6}" type="presParOf" srcId="{79F27BC3-F708-45B7-81E1-D746D7C6BD8C}" destId="{B901DECD-462F-4F3F-A467-4705D2143834}" srcOrd="0" destOrd="0" presId="urn:microsoft.com/office/officeart/2005/8/layout/hList1"/>
    <dgm:cxn modelId="{B77EAE31-9B17-41FE-87AE-6B3CCF25D088}" type="presParOf" srcId="{B901DECD-462F-4F3F-A467-4705D2143834}" destId="{AC2F8EF6-CE69-4429-9E8D-969F7DA606B7}" srcOrd="0" destOrd="0" presId="urn:microsoft.com/office/officeart/2005/8/layout/hList1"/>
    <dgm:cxn modelId="{6C3F44F9-24D5-4412-A2C7-D0E1F8CEFFD6}" type="presParOf" srcId="{B901DECD-462F-4F3F-A467-4705D2143834}" destId="{D5637966-FF6B-4C9F-B0A7-FD8F0EA5AAB0}" srcOrd="1" destOrd="0" presId="urn:microsoft.com/office/officeart/2005/8/layout/hList1"/>
    <dgm:cxn modelId="{8009EA98-4DF7-4E2F-9015-2F4EFF61EBE3}" type="presParOf" srcId="{79F27BC3-F708-45B7-81E1-D746D7C6BD8C}" destId="{8553B397-5E95-4315-AB1C-0423FE19BB6B}" srcOrd="1" destOrd="0" presId="urn:microsoft.com/office/officeart/2005/8/layout/hList1"/>
    <dgm:cxn modelId="{FFEC83F3-952C-4329-92D6-06D759F83F34}" type="presParOf" srcId="{79F27BC3-F708-45B7-81E1-D746D7C6BD8C}" destId="{CD68C79D-6483-4BFA-82B0-475C08CE5FBA}" srcOrd="2" destOrd="0" presId="urn:microsoft.com/office/officeart/2005/8/layout/hList1"/>
    <dgm:cxn modelId="{A13ABF18-09B5-4544-94E8-C3BB7ABDCF3E}" type="presParOf" srcId="{CD68C79D-6483-4BFA-82B0-475C08CE5FBA}" destId="{DC10F143-DF60-4477-A886-307B1AE56822}" srcOrd="0" destOrd="0" presId="urn:microsoft.com/office/officeart/2005/8/layout/hList1"/>
    <dgm:cxn modelId="{45CD6476-A3AC-46D0-B61A-BB4E1D2EFD6C}" type="presParOf" srcId="{CD68C79D-6483-4BFA-82B0-475C08CE5FBA}" destId="{D3C63A4A-E2D5-4C6D-8511-F6540CD05F54}" srcOrd="1" destOrd="0" presId="urn:microsoft.com/office/officeart/2005/8/layout/hList1"/>
    <dgm:cxn modelId="{4DA898D7-1E2F-4676-A136-62ECD791133B}" type="presParOf" srcId="{79F27BC3-F708-45B7-81E1-D746D7C6BD8C}" destId="{CE026A14-81C9-4512-8542-CE18DE9915F1}" srcOrd="3" destOrd="0" presId="urn:microsoft.com/office/officeart/2005/8/layout/hList1"/>
    <dgm:cxn modelId="{28655BF4-46B8-4A63-8101-DF5E0EB8584D}" type="presParOf" srcId="{79F27BC3-F708-45B7-81E1-D746D7C6BD8C}" destId="{58133F5D-A6EE-4113-BDBF-91108C3D4354}" srcOrd="4" destOrd="0" presId="urn:microsoft.com/office/officeart/2005/8/layout/hList1"/>
    <dgm:cxn modelId="{F15E8CCC-9A62-429F-97FD-1628027C3B15}" type="presParOf" srcId="{58133F5D-A6EE-4113-BDBF-91108C3D4354}" destId="{1071354E-32A2-4343-8FEA-FDAF5817ACC1}" srcOrd="0" destOrd="0" presId="urn:microsoft.com/office/officeart/2005/8/layout/hList1"/>
    <dgm:cxn modelId="{E1C6DAD6-4C5C-4AA0-AF82-2E15DCFEF2C0}" type="presParOf" srcId="{58133F5D-A6EE-4113-BDBF-91108C3D4354}" destId="{BC6A4527-1FC4-41BA-BB36-DF534CB2D90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4D2A14-DA5C-4D18-B25F-63D0FD6341B1}"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836827D4-02E6-4CB1-9107-51C4FAEE2B2E}">
      <dgm:prSet/>
      <dgm:spPr>
        <a:solidFill>
          <a:srgbClr val="E8603B"/>
        </a:solidFill>
      </dgm:spPr>
      <dgm:t>
        <a:bodyPr/>
        <a:lstStyle/>
        <a:p>
          <a:r>
            <a:rPr lang="en-US"/>
            <a:t>Write on the paper any title you are known by</a:t>
          </a:r>
        </a:p>
      </dgm:t>
    </dgm:pt>
    <dgm:pt modelId="{65685D9C-95E8-47A7-89B4-AAC37F959EB6}" type="parTrans" cxnId="{76FA72AE-5046-477A-89BE-D7D5E15CF350}">
      <dgm:prSet/>
      <dgm:spPr/>
      <dgm:t>
        <a:bodyPr/>
        <a:lstStyle/>
        <a:p>
          <a:endParaRPr lang="en-US"/>
        </a:p>
      </dgm:t>
    </dgm:pt>
    <dgm:pt modelId="{0B222FA9-C2B9-45A7-BC3A-5E43420F25D6}" type="sibTrans" cxnId="{76FA72AE-5046-477A-89BE-D7D5E15CF350}">
      <dgm:prSet/>
      <dgm:spPr/>
      <dgm:t>
        <a:bodyPr/>
        <a:lstStyle/>
        <a:p>
          <a:endParaRPr lang="en-US"/>
        </a:p>
      </dgm:t>
    </dgm:pt>
    <dgm:pt modelId="{3EE44951-33B5-4CCB-8315-D417D0B04489}">
      <dgm:prSet/>
      <dgm:spPr>
        <a:solidFill>
          <a:srgbClr val="25827D"/>
        </a:solidFill>
      </dgm:spPr>
      <dgm:t>
        <a:bodyPr/>
        <a:lstStyle/>
        <a:p>
          <a:r>
            <a:rPr lang="en-GB"/>
            <a:t>Dr, Mr, Mrs, LNTD, SNTD, PHC Director </a:t>
          </a:r>
          <a:endParaRPr lang="en-US"/>
        </a:p>
      </dgm:t>
    </dgm:pt>
    <dgm:pt modelId="{79E7BEA8-A097-4F82-B5CA-85861397C87A}" type="parTrans" cxnId="{7496A194-5546-48B0-83B6-87FEE32AFFB4}">
      <dgm:prSet/>
      <dgm:spPr/>
      <dgm:t>
        <a:bodyPr/>
        <a:lstStyle/>
        <a:p>
          <a:endParaRPr lang="en-US"/>
        </a:p>
      </dgm:t>
    </dgm:pt>
    <dgm:pt modelId="{87367261-A213-422B-90B4-CB889A620CE2}" type="sibTrans" cxnId="{7496A194-5546-48B0-83B6-87FEE32AFFB4}">
      <dgm:prSet/>
      <dgm:spPr/>
      <dgm:t>
        <a:bodyPr/>
        <a:lstStyle/>
        <a:p>
          <a:endParaRPr lang="en-US"/>
        </a:p>
      </dgm:t>
    </dgm:pt>
    <dgm:pt modelId="{FDDF4DC3-6E02-4225-9BC4-7FEBAC553CD5}">
      <dgm:prSet/>
      <dgm:spPr>
        <a:solidFill>
          <a:schemeClr val="bg1">
            <a:lumMod val="65000"/>
          </a:schemeClr>
        </a:solidFill>
      </dgm:spPr>
      <dgm:t>
        <a:bodyPr/>
        <a:lstStyle/>
        <a:p>
          <a:r>
            <a:rPr lang="en-GB"/>
            <a:t>Read it out and throw it in the basket</a:t>
          </a:r>
          <a:endParaRPr lang="en-US"/>
        </a:p>
      </dgm:t>
    </dgm:pt>
    <dgm:pt modelId="{67B52277-C6D5-4BC8-8BD1-B8934F5FD7A2}" type="parTrans" cxnId="{E00D5FDE-BE71-4FF3-99B4-76AD5BE07355}">
      <dgm:prSet/>
      <dgm:spPr/>
      <dgm:t>
        <a:bodyPr/>
        <a:lstStyle/>
        <a:p>
          <a:endParaRPr lang="en-US"/>
        </a:p>
      </dgm:t>
    </dgm:pt>
    <dgm:pt modelId="{FF26FECB-1E6A-421B-9E9B-BAD450F860A9}" type="sibTrans" cxnId="{E00D5FDE-BE71-4FF3-99B4-76AD5BE07355}">
      <dgm:prSet/>
      <dgm:spPr/>
      <dgm:t>
        <a:bodyPr/>
        <a:lstStyle/>
        <a:p>
          <a:endParaRPr lang="en-US"/>
        </a:p>
      </dgm:t>
    </dgm:pt>
    <dgm:pt modelId="{948FDD04-69EB-4CEB-8C5D-AC7B66EEFBF9}" type="pres">
      <dgm:prSet presAssocID="{014D2A14-DA5C-4D18-B25F-63D0FD6341B1}" presName="outerComposite" presStyleCnt="0">
        <dgm:presLayoutVars>
          <dgm:chMax val="5"/>
          <dgm:dir/>
          <dgm:resizeHandles val="exact"/>
        </dgm:presLayoutVars>
      </dgm:prSet>
      <dgm:spPr/>
    </dgm:pt>
    <dgm:pt modelId="{5DB26C57-67CE-4125-B8BD-1FCD76BE682D}" type="pres">
      <dgm:prSet presAssocID="{014D2A14-DA5C-4D18-B25F-63D0FD6341B1}" presName="dummyMaxCanvas" presStyleCnt="0">
        <dgm:presLayoutVars/>
      </dgm:prSet>
      <dgm:spPr/>
    </dgm:pt>
    <dgm:pt modelId="{AC94C370-DACA-4777-AE63-F9A3C067260D}" type="pres">
      <dgm:prSet presAssocID="{014D2A14-DA5C-4D18-B25F-63D0FD6341B1}" presName="ThreeNodes_1" presStyleLbl="node1" presStyleIdx="0" presStyleCnt="3">
        <dgm:presLayoutVars>
          <dgm:bulletEnabled val="1"/>
        </dgm:presLayoutVars>
      </dgm:prSet>
      <dgm:spPr/>
    </dgm:pt>
    <dgm:pt modelId="{FA30C6A2-3A30-4A3C-948B-6084DF6882A0}" type="pres">
      <dgm:prSet presAssocID="{014D2A14-DA5C-4D18-B25F-63D0FD6341B1}" presName="ThreeNodes_2" presStyleLbl="node1" presStyleIdx="1" presStyleCnt="3">
        <dgm:presLayoutVars>
          <dgm:bulletEnabled val="1"/>
        </dgm:presLayoutVars>
      </dgm:prSet>
      <dgm:spPr/>
    </dgm:pt>
    <dgm:pt modelId="{E5D62025-C289-4587-BDB7-3132CD33E250}" type="pres">
      <dgm:prSet presAssocID="{014D2A14-DA5C-4D18-B25F-63D0FD6341B1}" presName="ThreeNodes_3" presStyleLbl="node1" presStyleIdx="2" presStyleCnt="3">
        <dgm:presLayoutVars>
          <dgm:bulletEnabled val="1"/>
        </dgm:presLayoutVars>
      </dgm:prSet>
      <dgm:spPr/>
    </dgm:pt>
    <dgm:pt modelId="{A1BFF973-BB58-4B43-BCAE-25F5D498D841}" type="pres">
      <dgm:prSet presAssocID="{014D2A14-DA5C-4D18-B25F-63D0FD6341B1}" presName="ThreeConn_1-2" presStyleLbl="fgAccFollowNode1" presStyleIdx="0" presStyleCnt="2">
        <dgm:presLayoutVars>
          <dgm:bulletEnabled val="1"/>
        </dgm:presLayoutVars>
      </dgm:prSet>
      <dgm:spPr/>
    </dgm:pt>
    <dgm:pt modelId="{58702C95-5E43-4C33-80B5-CA3E6FC6CAAC}" type="pres">
      <dgm:prSet presAssocID="{014D2A14-DA5C-4D18-B25F-63D0FD6341B1}" presName="ThreeConn_2-3" presStyleLbl="fgAccFollowNode1" presStyleIdx="1" presStyleCnt="2">
        <dgm:presLayoutVars>
          <dgm:bulletEnabled val="1"/>
        </dgm:presLayoutVars>
      </dgm:prSet>
      <dgm:spPr/>
    </dgm:pt>
    <dgm:pt modelId="{B3EB0992-B606-4ECC-B57B-66F0731A5E95}" type="pres">
      <dgm:prSet presAssocID="{014D2A14-DA5C-4D18-B25F-63D0FD6341B1}" presName="ThreeNodes_1_text" presStyleLbl="node1" presStyleIdx="2" presStyleCnt="3">
        <dgm:presLayoutVars>
          <dgm:bulletEnabled val="1"/>
        </dgm:presLayoutVars>
      </dgm:prSet>
      <dgm:spPr/>
    </dgm:pt>
    <dgm:pt modelId="{665F44DE-73E2-40F2-96EF-58A4F32D755D}" type="pres">
      <dgm:prSet presAssocID="{014D2A14-DA5C-4D18-B25F-63D0FD6341B1}" presName="ThreeNodes_2_text" presStyleLbl="node1" presStyleIdx="2" presStyleCnt="3">
        <dgm:presLayoutVars>
          <dgm:bulletEnabled val="1"/>
        </dgm:presLayoutVars>
      </dgm:prSet>
      <dgm:spPr/>
    </dgm:pt>
    <dgm:pt modelId="{62811B80-F7FB-4D57-BFAD-B12DF5D91197}" type="pres">
      <dgm:prSet presAssocID="{014D2A14-DA5C-4D18-B25F-63D0FD6341B1}" presName="ThreeNodes_3_text" presStyleLbl="node1" presStyleIdx="2" presStyleCnt="3">
        <dgm:presLayoutVars>
          <dgm:bulletEnabled val="1"/>
        </dgm:presLayoutVars>
      </dgm:prSet>
      <dgm:spPr/>
    </dgm:pt>
  </dgm:ptLst>
  <dgm:cxnLst>
    <dgm:cxn modelId="{B1AEE203-A22A-4F19-8C2B-19B4FEFCBA01}" type="presOf" srcId="{3EE44951-33B5-4CCB-8315-D417D0B04489}" destId="{665F44DE-73E2-40F2-96EF-58A4F32D755D}" srcOrd="1" destOrd="0" presId="urn:microsoft.com/office/officeart/2005/8/layout/vProcess5"/>
    <dgm:cxn modelId="{799BFA1E-8AB8-4F73-9DBC-635CB610BB60}" type="presOf" srcId="{836827D4-02E6-4CB1-9107-51C4FAEE2B2E}" destId="{AC94C370-DACA-4777-AE63-F9A3C067260D}" srcOrd="0" destOrd="0" presId="urn:microsoft.com/office/officeart/2005/8/layout/vProcess5"/>
    <dgm:cxn modelId="{F6AF0B42-638C-4F8C-B86E-73E1EF37F290}" type="presOf" srcId="{FDDF4DC3-6E02-4225-9BC4-7FEBAC553CD5}" destId="{62811B80-F7FB-4D57-BFAD-B12DF5D91197}" srcOrd="1" destOrd="0" presId="urn:microsoft.com/office/officeart/2005/8/layout/vProcess5"/>
    <dgm:cxn modelId="{7496A194-5546-48B0-83B6-87FEE32AFFB4}" srcId="{014D2A14-DA5C-4D18-B25F-63D0FD6341B1}" destId="{3EE44951-33B5-4CCB-8315-D417D0B04489}" srcOrd="1" destOrd="0" parTransId="{79E7BEA8-A097-4F82-B5CA-85861397C87A}" sibTransId="{87367261-A213-422B-90B4-CB889A620CE2}"/>
    <dgm:cxn modelId="{A48D2A9D-E9EC-44B2-9B87-A092EA9D57C9}" type="presOf" srcId="{3EE44951-33B5-4CCB-8315-D417D0B04489}" destId="{FA30C6A2-3A30-4A3C-948B-6084DF6882A0}" srcOrd="0" destOrd="0" presId="urn:microsoft.com/office/officeart/2005/8/layout/vProcess5"/>
    <dgm:cxn modelId="{76FA72AE-5046-477A-89BE-D7D5E15CF350}" srcId="{014D2A14-DA5C-4D18-B25F-63D0FD6341B1}" destId="{836827D4-02E6-4CB1-9107-51C4FAEE2B2E}" srcOrd="0" destOrd="0" parTransId="{65685D9C-95E8-47A7-89B4-AAC37F959EB6}" sibTransId="{0B222FA9-C2B9-45A7-BC3A-5E43420F25D6}"/>
    <dgm:cxn modelId="{0832D5AF-B3E2-4042-9CA8-D34F2430F9ED}" type="presOf" srcId="{FDDF4DC3-6E02-4225-9BC4-7FEBAC553CD5}" destId="{E5D62025-C289-4587-BDB7-3132CD33E250}" srcOrd="0" destOrd="0" presId="urn:microsoft.com/office/officeart/2005/8/layout/vProcess5"/>
    <dgm:cxn modelId="{A65BE7DA-DFD9-42C6-B176-529BEFFF71FC}" type="presOf" srcId="{87367261-A213-422B-90B4-CB889A620CE2}" destId="{58702C95-5E43-4C33-80B5-CA3E6FC6CAAC}" srcOrd="0" destOrd="0" presId="urn:microsoft.com/office/officeart/2005/8/layout/vProcess5"/>
    <dgm:cxn modelId="{E00D5FDE-BE71-4FF3-99B4-76AD5BE07355}" srcId="{014D2A14-DA5C-4D18-B25F-63D0FD6341B1}" destId="{FDDF4DC3-6E02-4225-9BC4-7FEBAC553CD5}" srcOrd="2" destOrd="0" parTransId="{67B52277-C6D5-4BC8-8BD1-B8934F5FD7A2}" sibTransId="{FF26FECB-1E6A-421B-9E9B-BAD450F860A9}"/>
    <dgm:cxn modelId="{9770A1DF-8872-4A0B-8AC9-8EC75B151BAC}" type="presOf" srcId="{014D2A14-DA5C-4D18-B25F-63D0FD6341B1}" destId="{948FDD04-69EB-4CEB-8C5D-AC7B66EEFBF9}" srcOrd="0" destOrd="0" presId="urn:microsoft.com/office/officeart/2005/8/layout/vProcess5"/>
    <dgm:cxn modelId="{25CA1CE2-4DA0-41CD-8678-DDA20F0BF9D9}" type="presOf" srcId="{836827D4-02E6-4CB1-9107-51C4FAEE2B2E}" destId="{B3EB0992-B606-4ECC-B57B-66F0731A5E95}" srcOrd="1" destOrd="0" presId="urn:microsoft.com/office/officeart/2005/8/layout/vProcess5"/>
    <dgm:cxn modelId="{0503AEE8-9B3B-4E8A-A949-5FC4FC7BC413}" type="presOf" srcId="{0B222FA9-C2B9-45A7-BC3A-5E43420F25D6}" destId="{A1BFF973-BB58-4B43-BCAE-25F5D498D841}" srcOrd="0" destOrd="0" presId="urn:microsoft.com/office/officeart/2005/8/layout/vProcess5"/>
    <dgm:cxn modelId="{BDFF18DB-535A-48A3-9496-5492090BE909}" type="presParOf" srcId="{948FDD04-69EB-4CEB-8C5D-AC7B66EEFBF9}" destId="{5DB26C57-67CE-4125-B8BD-1FCD76BE682D}" srcOrd="0" destOrd="0" presId="urn:microsoft.com/office/officeart/2005/8/layout/vProcess5"/>
    <dgm:cxn modelId="{7C15AB20-BBEC-43DD-8EA4-21DCC0AC914C}" type="presParOf" srcId="{948FDD04-69EB-4CEB-8C5D-AC7B66EEFBF9}" destId="{AC94C370-DACA-4777-AE63-F9A3C067260D}" srcOrd="1" destOrd="0" presId="urn:microsoft.com/office/officeart/2005/8/layout/vProcess5"/>
    <dgm:cxn modelId="{41BB2B8D-C085-4594-880B-0B34E6B22834}" type="presParOf" srcId="{948FDD04-69EB-4CEB-8C5D-AC7B66EEFBF9}" destId="{FA30C6A2-3A30-4A3C-948B-6084DF6882A0}" srcOrd="2" destOrd="0" presId="urn:microsoft.com/office/officeart/2005/8/layout/vProcess5"/>
    <dgm:cxn modelId="{015EB431-4BA2-44B7-92C8-7CEAB5AD6A74}" type="presParOf" srcId="{948FDD04-69EB-4CEB-8C5D-AC7B66EEFBF9}" destId="{E5D62025-C289-4587-BDB7-3132CD33E250}" srcOrd="3" destOrd="0" presId="urn:microsoft.com/office/officeart/2005/8/layout/vProcess5"/>
    <dgm:cxn modelId="{DA51B4DB-D517-4E62-93B8-A3556A4E7897}" type="presParOf" srcId="{948FDD04-69EB-4CEB-8C5D-AC7B66EEFBF9}" destId="{A1BFF973-BB58-4B43-BCAE-25F5D498D841}" srcOrd="4" destOrd="0" presId="urn:microsoft.com/office/officeart/2005/8/layout/vProcess5"/>
    <dgm:cxn modelId="{C0BBCFFD-1E03-4A6B-86D3-2F229111F528}" type="presParOf" srcId="{948FDD04-69EB-4CEB-8C5D-AC7B66EEFBF9}" destId="{58702C95-5E43-4C33-80B5-CA3E6FC6CAAC}" srcOrd="5" destOrd="0" presId="urn:microsoft.com/office/officeart/2005/8/layout/vProcess5"/>
    <dgm:cxn modelId="{38831E93-72CE-4D36-9651-85809799A0B9}" type="presParOf" srcId="{948FDD04-69EB-4CEB-8C5D-AC7B66EEFBF9}" destId="{B3EB0992-B606-4ECC-B57B-66F0731A5E95}" srcOrd="6" destOrd="0" presId="urn:microsoft.com/office/officeart/2005/8/layout/vProcess5"/>
    <dgm:cxn modelId="{02FAC26A-75C9-4613-A619-363475F6CE90}" type="presParOf" srcId="{948FDD04-69EB-4CEB-8C5D-AC7B66EEFBF9}" destId="{665F44DE-73E2-40F2-96EF-58A4F32D755D}" srcOrd="7" destOrd="0" presId="urn:microsoft.com/office/officeart/2005/8/layout/vProcess5"/>
    <dgm:cxn modelId="{AEFB1ACF-547F-4503-9C67-8397694E3CFB}" type="presParOf" srcId="{948FDD04-69EB-4CEB-8C5D-AC7B66EEFBF9}" destId="{62811B80-F7FB-4D57-BFAD-B12DF5D91197}"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8ACE57-A212-434C-92ED-DF4FC1460C2D}"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9C922780-DBC5-4A5E-A4B4-EE67262BD73C}">
      <dgm:prSet/>
      <dgm:spPr>
        <a:ln>
          <a:solidFill>
            <a:schemeClr val="tx1">
              <a:lumMod val="65000"/>
              <a:lumOff val="35000"/>
            </a:schemeClr>
          </a:solidFill>
        </a:ln>
      </dgm:spPr>
      <dgm:t>
        <a:bodyPr/>
        <a:lstStyle/>
        <a:p>
          <a:r>
            <a:rPr lang="en-US"/>
            <a:t>Action: Trust and respect can easily be earned when we implement decisions that are agreed. Failure to implement agreed decisions reduces trust and respect.</a:t>
          </a:r>
        </a:p>
      </dgm:t>
    </dgm:pt>
    <dgm:pt modelId="{99E9E50E-BA27-403C-A389-2884079DE3CC}" type="parTrans" cxnId="{4CDBE0F7-711B-4607-9F14-45F578735684}">
      <dgm:prSet/>
      <dgm:spPr/>
      <dgm:t>
        <a:bodyPr/>
        <a:lstStyle/>
        <a:p>
          <a:endParaRPr lang="en-US"/>
        </a:p>
      </dgm:t>
    </dgm:pt>
    <dgm:pt modelId="{41367798-B586-41B0-B4F2-50BD83DEA5AD}" type="sibTrans" cxnId="{4CDBE0F7-711B-4607-9F14-45F578735684}">
      <dgm:prSet/>
      <dgm:spPr/>
      <dgm:t>
        <a:bodyPr/>
        <a:lstStyle/>
        <a:p>
          <a:endParaRPr lang="en-US"/>
        </a:p>
      </dgm:t>
    </dgm:pt>
    <dgm:pt modelId="{221BA09F-1459-45E9-8CF3-71CA92AC61D3}">
      <dgm:prSet/>
      <dgm:spPr>
        <a:ln>
          <a:solidFill>
            <a:schemeClr val="tx1">
              <a:lumMod val="65000"/>
              <a:lumOff val="35000"/>
            </a:schemeClr>
          </a:solidFill>
        </a:ln>
      </dgm:spPr>
      <dgm:t>
        <a:bodyPr/>
        <a:lstStyle/>
        <a:p>
          <a:r>
            <a:rPr lang="en-US"/>
            <a:t>Confidence: You are easily trusted and respected when you demonstrate confidence in yourself. Those following will doubt your expertise when you demonstrate uncertainty, this should not be confused with unteachability and openness to learn. </a:t>
          </a:r>
        </a:p>
      </dgm:t>
    </dgm:pt>
    <dgm:pt modelId="{2355AA1C-2D8E-4DE8-9494-72A89A447D2E}" type="parTrans" cxnId="{97BACC47-47AB-4E71-A3EC-7AEC617A8371}">
      <dgm:prSet/>
      <dgm:spPr/>
      <dgm:t>
        <a:bodyPr/>
        <a:lstStyle/>
        <a:p>
          <a:endParaRPr lang="en-US"/>
        </a:p>
      </dgm:t>
    </dgm:pt>
    <dgm:pt modelId="{CAEA604D-A234-41D8-9B18-0AC794CA75F4}" type="sibTrans" cxnId="{97BACC47-47AB-4E71-A3EC-7AEC617A8371}">
      <dgm:prSet/>
      <dgm:spPr/>
      <dgm:t>
        <a:bodyPr/>
        <a:lstStyle/>
        <a:p>
          <a:endParaRPr lang="en-US"/>
        </a:p>
      </dgm:t>
    </dgm:pt>
    <dgm:pt modelId="{C36BAE34-50C8-4870-A9EE-7D22DF473A24}" type="pres">
      <dgm:prSet presAssocID="{CD8ACE57-A212-434C-92ED-DF4FC1460C2D}" presName="hierChild1" presStyleCnt="0">
        <dgm:presLayoutVars>
          <dgm:chPref val="1"/>
          <dgm:dir/>
          <dgm:animOne val="branch"/>
          <dgm:animLvl val="lvl"/>
          <dgm:resizeHandles/>
        </dgm:presLayoutVars>
      </dgm:prSet>
      <dgm:spPr/>
    </dgm:pt>
    <dgm:pt modelId="{EBD4DFE8-66E0-4FDF-88B4-4EE60F0E595F}" type="pres">
      <dgm:prSet presAssocID="{9C922780-DBC5-4A5E-A4B4-EE67262BD73C}" presName="hierRoot1" presStyleCnt="0"/>
      <dgm:spPr/>
    </dgm:pt>
    <dgm:pt modelId="{D22EFF18-C264-4C7D-857A-0FFBE14A7232}" type="pres">
      <dgm:prSet presAssocID="{9C922780-DBC5-4A5E-A4B4-EE67262BD73C}" presName="composite" presStyleCnt="0"/>
      <dgm:spPr/>
    </dgm:pt>
    <dgm:pt modelId="{385CF47F-52D1-43FB-B370-092C8A2DAA20}" type="pres">
      <dgm:prSet presAssocID="{9C922780-DBC5-4A5E-A4B4-EE67262BD73C}" presName="background" presStyleLbl="node0" presStyleIdx="0" presStyleCnt="2"/>
      <dgm:spPr>
        <a:solidFill>
          <a:srgbClr val="25827D"/>
        </a:solidFill>
      </dgm:spPr>
    </dgm:pt>
    <dgm:pt modelId="{B6D1D88D-A8B3-46F4-90F7-BB68EED22AD3}" type="pres">
      <dgm:prSet presAssocID="{9C922780-DBC5-4A5E-A4B4-EE67262BD73C}" presName="text" presStyleLbl="fgAcc0" presStyleIdx="0" presStyleCnt="2">
        <dgm:presLayoutVars>
          <dgm:chPref val="3"/>
        </dgm:presLayoutVars>
      </dgm:prSet>
      <dgm:spPr/>
    </dgm:pt>
    <dgm:pt modelId="{6C11A570-9E74-41C6-8495-575456987811}" type="pres">
      <dgm:prSet presAssocID="{9C922780-DBC5-4A5E-A4B4-EE67262BD73C}" presName="hierChild2" presStyleCnt="0"/>
      <dgm:spPr/>
    </dgm:pt>
    <dgm:pt modelId="{F7AB71D3-66F7-4063-A1B5-9BFC6605EE5D}" type="pres">
      <dgm:prSet presAssocID="{221BA09F-1459-45E9-8CF3-71CA92AC61D3}" presName="hierRoot1" presStyleCnt="0"/>
      <dgm:spPr/>
    </dgm:pt>
    <dgm:pt modelId="{27FA6E0B-79B1-4D59-BCEE-6D27BA7D7587}" type="pres">
      <dgm:prSet presAssocID="{221BA09F-1459-45E9-8CF3-71CA92AC61D3}" presName="composite" presStyleCnt="0"/>
      <dgm:spPr/>
    </dgm:pt>
    <dgm:pt modelId="{E89DF546-A5C1-4612-9828-06B9B8C3291A}" type="pres">
      <dgm:prSet presAssocID="{221BA09F-1459-45E9-8CF3-71CA92AC61D3}" presName="background" presStyleLbl="node0" presStyleIdx="1" presStyleCnt="2"/>
      <dgm:spPr>
        <a:solidFill>
          <a:srgbClr val="25827D"/>
        </a:solidFill>
      </dgm:spPr>
    </dgm:pt>
    <dgm:pt modelId="{2A5D1F77-5F37-4E3A-8533-3901518DEFBB}" type="pres">
      <dgm:prSet presAssocID="{221BA09F-1459-45E9-8CF3-71CA92AC61D3}" presName="text" presStyleLbl="fgAcc0" presStyleIdx="1" presStyleCnt="2">
        <dgm:presLayoutVars>
          <dgm:chPref val="3"/>
        </dgm:presLayoutVars>
      </dgm:prSet>
      <dgm:spPr/>
    </dgm:pt>
    <dgm:pt modelId="{62DE35F0-24ED-466E-9A48-BAB78D614D5E}" type="pres">
      <dgm:prSet presAssocID="{221BA09F-1459-45E9-8CF3-71CA92AC61D3}" presName="hierChild2" presStyleCnt="0"/>
      <dgm:spPr/>
    </dgm:pt>
  </dgm:ptLst>
  <dgm:cxnLst>
    <dgm:cxn modelId="{1112FE3A-A4EF-4824-BC54-FE29A3DB9424}" type="presOf" srcId="{CD8ACE57-A212-434C-92ED-DF4FC1460C2D}" destId="{C36BAE34-50C8-4870-A9EE-7D22DF473A24}" srcOrd="0" destOrd="0" presId="urn:microsoft.com/office/officeart/2005/8/layout/hierarchy1"/>
    <dgm:cxn modelId="{97BACC47-47AB-4E71-A3EC-7AEC617A8371}" srcId="{CD8ACE57-A212-434C-92ED-DF4FC1460C2D}" destId="{221BA09F-1459-45E9-8CF3-71CA92AC61D3}" srcOrd="1" destOrd="0" parTransId="{2355AA1C-2D8E-4DE8-9494-72A89A447D2E}" sibTransId="{CAEA604D-A234-41D8-9B18-0AC794CA75F4}"/>
    <dgm:cxn modelId="{960AE2A0-E8B4-4EA2-9478-4F0F393E7B30}" type="presOf" srcId="{221BA09F-1459-45E9-8CF3-71CA92AC61D3}" destId="{2A5D1F77-5F37-4E3A-8533-3901518DEFBB}" srcOrd="0" destOrd="0" presId="urn:microsoft.com/office/officeart/2005/8/layout/hierarchy1"/>
    <dgm:cxn modelId="{A63F0EBF-E7C6-4CAB-9082-43E3F2592C98}" type="presOf" srcId="{9C922780-DBC5-4A5E-A4B4-EE67262BD73C}" destId="{B6D1D88D-A8B3-46F4-90F7-BB68EED22AD3}" srcOrd="0" destOrd="0" presId="urn:microsoft.com/office/officeart/2005/8/layout/hierarchy1"/>
    <dgm:cxn modelId="{4CDBE0F7-711B-4607-9F14-45F578735684}" srcId="{CD8ACE57-A212-434C-92ED-DF4FC1460C2D}" destId="{9C922780-DBC5-4A5E-A4B4-EE67262BD73C}" srcOrd="0" destOrd="0" parTransId="{99E9E50E-BA27-403C-A389-2884079DE3CC}" sibTransId="{41367798-B586-41B0-B4F2-50BD83DEA5AD}"/>
    <dgm:cxn modelId="{295A1D6A-3472-4B85-8B51-7EFB242C8E68}" type="presParOf" srcId="{C36BAE34-50C8-4870-A9EE-7D22DF473A24}" destId="{EBD4DFE8-66E0-4FDF-88B4-4EE60F0E595F}" srcOrd="0" destOrd="0" presId="urn:microsoft.com/office/officeart/2005/8/layout/hierarchy1"/>
    <dgm:cxn modelId="{4809AC19-DD7F-4FCB-ADDF-C898A1822501}" type="presParOf" srcId="{EBD4DFE8-66E0-4FDF-88B4-4EE60F0E595F}" destId="{D22EFF18-C264-4C7D-857A-0FFBE14A7232}" srcOrd="0" destOrd="0" presId="urn:microsoft.com/office/officeart/2005/8/layout/hierarchy1"/>
    <dgm:cxn modelId="{DAB87EF2-EAD3-40F7-9E20-F06D01FF8B50}" type="presParOf" srcId="{D22EFF18-C264-4C7D-857A-0FFBE14A7232}" destId="{385CF47F-52D1-43FB-B370-092C8A2DAA20}" srcOrd="0" destOrd="0" presId="urn:microsoft.com/office/officeart/2005/8/layout/hierarchy1"/>
    <dgm:cxn modelId="{E777CD59-405B-43A3-BDDA-6D69E6D644DB}" type="presParOf" srcId="{D22EFF18-C264-4C7D-857A-0FFBE14A7232}" destId="{B6D1D88D-A8B3-46F4-90F7-BB68EED22AD3}" srcOrd="1" destOrd="0" presId="urn:microsoft.com/office/officeart/2005/8/layout/hierarchy1"/>
    <dgm:cxn modelId="{D070445B-0584-499D-8697-919A07850FEA}" type="presParOf" srcId="{EBD4DFE8-66E0-4FDF-88B4-4EE60F0E595F}" destId="{6C11A570-9E74-41C6-8495-575456987811}" srcOrd="1" destOrd="0" presId="urn:microsoft.com/office/officeart/2005/8/layout/hierarchy1"/>
    <dgm:cxn modelId="{0E7B4724-F309-4864-A4D8-EB5D8336FCB9}" type="presParOf" srcId="{C36BAE34-50C8-4870-A9EE-7D22DF473A24}" destId="{F7AB71D3-66F7-4063-A1B5-9BFC6605EE5D}" srcOrd="1" destOrd="0" presId="urn:microsoft.com/office/officeart/2005/8/layout/hierarchy1"/>
    <dgm:cxn modelId="{CBC13B65-315C-460D-8BA8-6328E9EBFBB0}" type="presParOf" srcId="{F7AB71D3-66F7-4063-A1B5-9BFC6605EE5D}" destId="{27FA6E0B-79B1-4D59-BCEE-6D27BA7D7587}" srcOrd="0" destOrd="0" presId="urn:microsoft.com/office/officeart/2005/8/layout/hierarchy1"/>
    <dgm:cxn modelId="{2C3897DF-1051-479C-9701-3CEFA648D8C6}" type="presParOf" srcId="{27FA6E0B-79B1-4D59-BCEE-6D27BA7D7587}" destId="{E89DF546-A5C1-4612-9828-06B9B8C3291A}" srcOrd="0" destOrd="0" presId="urn:microsoft.com/office/officeart/2005/8/layout/hierarchy1"/>
    <dgm:cxn modelId="{62CADDE9-B0AC-42B0-873B-9A5D6146085C}" type="presParOf" srcId="{27FA6E0B-79B1-4D59-BCEE-6D27BA7D7587}" destId="{2A5D1F77-5F37-4E3A-8533-3901518DEFBB}" srcOrd="1" destOrd="0" presId="urn:microsoft.com/office/officeart/2005/8/layout/hierarchy1"/>
    <dgm:cxn modelId="{61EF8D8E-029B-4EA3-B07F-6AC863665D58}" type="presParOf" srcId="{F7AB71D3-66F7-4063-A1B5-9BFC6605EE5D}" destId="{62DE35F0-24ED-466E-9A48-BAB78D614D5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507D5B-0C0D-4018-8D7B-F2B8E2A026F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AB7FAA97-1C1C-40BB-AEBE-52DC1BEB9A68}">
      <dgm:prSet phldrT="[Text]"/>
      <dgm:spPr>
        <a:solidFill>
          <a:srgbClr val="25827D"/>
        </a:solidFill>
      </dgm:spPr>
      <dgm:t>
        <a:bodyPr/>
        <a:lstStyle/>
        <a:p>
          <a:r>
            <a:rPr lang="en-US" dirty="0">
              <a:solidFill>
                <a:schemeClr val="bg1"/>
              </a:solidFill>
            </a:rPr>
            <a:t>Compromise</a:t>
          </a:r>
          <a:endParaRPr lang="en-GB" dirty="0">
            <a:solidFill>
              <a:schemeClr val="bg1"/>
            </a:solidFill>
          </a:endParaRPr>
        </a:p>
      </dgm:t>
    </dgm:pt>
    <dgm:pt modelId="{5974577F-4F64-4F8D-97F0-7973D833140E}" type="parTrans" cxnId="{897339F2-D552-49E2-91D7-AB046555FA6F}">
      <dgm:prSet/>
      <dgm:spPr/>
      <dgm:t>
        <a:bodyPr/>
        <a:lstStyle/>
        <a:p>
          <a:endParaRPr lang="en-GB"/>
        </a:p>
      </dgm:t>
    </dgm:pt>
    <dgm:pt modelId="{72C831C5-C21B-4A6F-B237-BEB0A6DF2ED4}" type="sibTrans" cxnId="{897339F2-D552-49E2-91D7-AB046555FA6F}">
      <dgm:prSet/>
      <dgm:spPr/>
      <dgm:t>
        <a:bodyPr/>
        <a:lstStyle/>
        <a:p>
          <a:endParaRPr lang="en-GB"/>
        </a:p>
      </dgm:t>
    </dgm:pt>
    <dgm:pt modelId="{5AA01D4E-438B-4236-8130-1951634CEBED}">
      <dgm:prSet phldrT="[Text]"/>
      <dgm:spPr>
        <a:solidFill>
          <a:srgbClr val="25827D"/>
        </a:solidFill>
      </dgm:spPr>
      <dgm:t>
        <a:bodyPr/>
        <a:lstStyle/>
        <a:p>
          <a:r>
            <a:rPr lang="en-US" dirty="0"/>
            <a:t>Dominating</a:t>
          </a:r>
          <a:endParaRPr lang="en-GB" dirty="0"/>
        </a:p>
      </dgm:t>
    </dgm:pt>
    <dgm:pt modelId="{54DDBFA7-7A85-41AB-92B4-8707DFBE98CD}" type="parTrans" cxnId="{24721E13-E21F-4F2B-884B-D6813CDBB43D}">
      <dgm:prSet/>
      <dgm:spPr/>
      <dgm:t>
        <a:bodyPr/>
        <a:lstStyle/>
        <a:p>
          <a:endParaRPr lang="en-GB"/>
        </a:p>
      </dgm:t>
    </dgm:pt>
    <dgm:pt modelId="{CBC421B5-9215-499B-B41F-C8ABC90FDADA}" type="sibTrans" cxnId="{24721E13-E21F-4F2B-884B-D6813CDBB43D}">
      <dgm:prSet/>
      <dgm:spPr/>
      <dgm:t>
        <a:bodyPr/>
        <a:lstStyle/>
        <a:p>
          <a:endParaRPr lang="en-GB"/>
        </a:p>
      </dgm:t>
    </dgm:pt>
    <dgm:pt modelId="{C8B5DD46-D4DE-4398-96F9-716FC2A6EDB0}">
      <dgm:prSet phldrT="[Text]"/>
      <dgm:spPr>
        <a:solidFill>
          <a:srgbClr val="25827D"/>
        </a:solidFill>
      </dgm:spPr>
      <dgm:t>
        <a:bodyPr/>
        <a:lstStyle/>
        <a:p>
          <a:r>
            <a:rPr lang="en-US" dirty="0"/>
            <a:t>Integrating</a:t>
          </a:r>
          <a:endParaRPr lang="en-GB" dirty="0"/>
        </a:p>
      </dgm:t>
    </dgm:pt>
    <dgm:pt modelId="{69FDA371-46F6-47CA-8C6E-383904BC35A8}" type="parTrans" cxnId="{C6D41FD1-93E8-4AA2-9DDB-54039561B4FF}">
      <dgm:prSet/>
      <dgm:spPr/>
      <dgm:t>
        <a:bodyPr/>
        <a:lstStyle/>
        <a:p>
          <a:endParaRPr lang="en-GB"/>
        </a:p>
      </dgm:t>
    </dgm:pt>
    <dgm:pt modelId="{629825F5-4279-4693-B47F-54BB470FA0D8}" type="sibTrans" cxnId="{C6D41FD1-93E8-4AA2-9DDB-54039561B4FF}">
      <dgm:prSet/>
      <dgm:spPr/>
      <dgm:t>
        <a:bodyPr/>
        <a:lstStyle/>
        <a:p>
          <a:endParaRPr lang="en-GB"/>
        </a:p>
      </dgm:t>
    </dgm:pt>
    <dgm:pt modelId="{E8BA7F28-594D-407C-8859-8DC369CD2ED9}">
      <dgm:prSet phldrT="[Text]"/>
      <dgm:spPr>
        <a:solidFill>
          <a:srgbClr val="25827D"/>
        </a:solidFill>
      </dgm:spPr>
      <dgm:t>
        <a:bodyPr/>
        <a:lstStyle/>
        <a:p>
          <a:r>
            <a:rPr lang="en-US" dirty="0"/>
            <a:t>Avoiding</a:t>
          </a:r>
          <a:endParaRPr lang="en-GB" dirty="0"/>
        </a:p>
      </dgm:t>
    </dgm:pt>
    <dgm:pt modelId="{94768E31-30EF-4C2A-B263-176C1B530AAB}" type="parTrans" cxnId="{3AE4712F-D47A-4EFD-B759-A6768DB5C20E}">
      <dgm:prSet/>
      <dgm:spPr/>
      <dgm:t>
        <a:bodyPr/>
        <a:lstStyle/>
        <a:p>
          <a:endParaRPr lang="en-GB"/>
        </a:p>
      </dgm:t>
    </dgm:pt>
    <dgm:pt modelId="{22EBC444-205A-4280-B1D1-EDB7630BFF8C}" type="sibTrans" cxnId="{3AE4712F-D47A-4EFD-B759-A6768DB5C20E}">
      <dgm:prSet/>
      <dgm:spPr/>
      <dgm:t>
        <a:bodyPr/>
        <a:lstStyle/>
        <a:p>
          <a:endParaRPr lang="en-GB"/>
        </a:p>
      </dgm:t>
    </dgm:pt>
    <dgm:pt modelId="{A26FB01D-0656-478B-8FE2-52C640ABABEF}">
      <dgm:prSet phldrT="[Text]"/>
      <dgm:spPr>
        <a:solidFill>
          <a:srgbClr val="25827D"/>
        </a:solidFill>
      </dgm:spPr>
      <dgm:t>
        <a:bodyPr/>
        <a:lstStyle/>
        <a:p>
          <a:r>
            <a:rPr lang="en-US" dirty="0"/>
            <a:t>Accommodating</a:t>
          </a:r>
          <a:endParaRPr lang="en-GB" dirty="0"/>
        </a:p>
      </dgm:t>
    </dgm:pt>
    <dgm:pt modelId="{622184DC-23A0-4FE5-953E-9EE80EC019CA}" type="parTrans" cxnId="{6CDDD385-1430-4857-97F3-B87B2610C742}">
      <dgm:prSet/>
      <dgm:spPr/>
      <dgm:t>
        <a:bodyPr/>
        <a:lstStyle/>
        <a:p>
          <a:endParaRPr lang="en-GB"/>
        </a:p>
      </dgm:t>
    </dgm:pt>
    <dgm:pt modelId="{8C1ECCE0-1999-4918-86BE-DDDA3597D184}" type="sibTrans" cxnId="{6CDDD385-1430-4857-97F3-B87B2610C742}">
      <dgm:prSet/>
      <dgm:spPr/>
      <dgm:t>
        <a:bodyPr/>
        <a:lstStyle/>
        <a:p>
          <a:endParaRPr lang="en-GB"/>
        </a:p>
      </dgm:t>
    </dgm:pt>
    <dgm:pt modelId="{0D66B662-0960-4473-883F-53104B1F5BF4}" type="pres">
      <dgm:prSet presAssocID="{6B507D5B-0C0D-4018-8D7B-F2B8E2A026F8}" presName="diagram" presStyleCnt="0">
        <dgm:presLayoutVars>
          <dgm:chMax val="1"/>
          <dgm:dir/>
          <dgm:animLvl val="ctr"/>
          <dgm:resizeHandles val="exact"/>
        </dgm:presLayoutVars>
      </dgm:prSet>
      <dgm:spPr/>
    </dgm:pt>
    <dgm:pt modelId="{8A921CFB-6454-4292-A690-F5D5C4D5DEBC}" type="pres">
      <dgm:prSet presAssocID="{6B507D5B-0C0D-4018-8D7B-F2B8E2A026F8}" presName="matrix" presStyleCnt="0"/>
      <dgm:spPr/>
    </dgm:pt>
    <dgm:pt modelId="{75F9EEC3-FCAD-43D8-9838-B4DB3BE7E447}" type="pres">
      <dgm:prSet presAssocID="{6B507D5B-0C0D-4018-8D7B-F2B8E2A026F8}" presName="tile1" presStyleLbl="node1" presStyleIdx="0" presStyleCnt="4"/>
      <dgm:spPr/>
    </dgm:pt>
    <dgm:pt modelId="{3AF7DA57-5DC3-4A3F-B285-7AFB45408A5D}" type="pres">
      <dgm:prSet presAssocID="{6B507D5B-0C0D-4018-8D7B-F2B8E2A026F8}" presName="tile1text" presStyleLbl="node1" presStyleIdx="0" presStyleCnt="4">
        <dgm:presLayoutVars>
          <dgm:chMax val="0"/>
          <dgm:chPref val="0"/>
          <dgm:bulletEnabled val="1"/>
        </dgm:presLayoutVars>
      </dgm:prSet>
      <dgm:spPr/>
    </dgm:pt>
    <dgm:pt modelId="{AA4496A5-80BE-4FB2-8C71-900A33ADDC80}" type="pres">
      <dgm:prSet presAssocID="{6B507D5B-0C0D-4018-8D7B-F2B8E2A026F8}" presName="tile2" presStyleLbl="node1" presStyleIdx="1" presStyleCnt="4" custLinFactNeighborX="0" custLinFactNeighborY="-11934"/>
      <dgm:spPr/>
    </dgm:pt>
    <dgm:pt modelId="{28100D53-E006-4475-A98F-83E787D7B5B7}" type="pres">
      <dgm:prSet presAssocID="{6B507D5B-0C0D-4018-8D7B-F2B8E2A026F8}" presName="tile2text" presStyleLbl="node1" presStyleIdx="1" presStyleCnt="4">
        <dgm:presLayoutVars>
          <dgm:chMax val="0"/>
          <dgm:chPref val="0"/>
          <dgm:bulletEnabled val="1"/>
        </dgm:presLayoutVars>
      </dgm:prSet>
      <dgm:spPr/>
    </dgm:pt>
    <dgm:pt modelId="{EA502D6C-18FF-4B2C-B8C2-518F641F8A1F}" type="pres">
      <dgm:prSet presAssocID="{6B507D5B-0C0D-4018-8D7B-F2B8E2A026F8}" presName="tile3" presStyleLbl="node1" presStyleIdx="2" presStyleCnt="4"/>
      <dgm:spPr/>
    </dgm:pt>
    <dgm:pt modelId="{C54EB2FC-3FA4-4230-AE8A-F568C69058CE}" type="pres">
      <dgm:prSet presAssocID="{6B507D5B-0C0D-4018-8D7B-F2B8E2A026F8}" presName="tile3text" presStyleLbl="node1" presStyleIdx="2" presStyleCnt="4">
        <dgm:presLayoutVars>
          <dgm:chMax val="0"/>
          <dgm:chPref val="0"/>
          <dgm:bulletEnabled val="1"/>
        </dgm:presLayoutVars>
      </dgm:prSet>
      <dgm:spPr/>
    </dgm:pt>
    <dgm:pt modelId="{E0D15956-B654-4E93-AB3B-FC4611C49398}" type="pres">
      <dgm:prSet presAssocID="{6B507D5B-0C0D-4018-8D7B-F2B8E2A026F8}" presName="tile4" presStyleLbl="node1" presStyleIdx="3" presStyleCnt="4"/>
      <dgm:spPr/>
    </dgm:pt>
    <dgm:pt modelId="{62A1283D-5257-4C6F-8D92-03E41E554CC3}" type="pres">
      <dgm:prSet presAssocID="{6B507D5B-0C0D-4018-8D7B-F2B8E2A026F8}" presName="tile4text" presStyleLbl="node1" presStyleIdx="3" presStyleCnt="4">
        <dgm:presLayoutVars>
          <dgm:chMax val="0"/>
          <dgm:chPref val="0"/>
          <dgm:bulletEnabled val="1"/>
        </dgm:presLayoutVars>
      </dgm:prSet>
      <dgm:spPr/>
    </dgm:pt>
    <dgm:pt modelId="{C34D8C69-6792-459E-8A1B-638C4F27BDF3}" type="pres">
      <dgm:prSet presAssocID="{6B507D5B-0C0D-4018-8D7B-F2B8E2A026F8}" presName="centerTile" presStyleLbl="fgShp" presStyleIdx="0" presStyleCnt="1">
        <dgm:presLayoutVars>
          <dgm:chMax val="0"/>
          <dgm:chPref val="0"/>
        </dgm:presLayoutVars>
      </dgm:prSet>
      <dgm:spPr/>
    </dgm:pt>
  </dgm:ptLst>
  <dgm:cxnLst>
    <dgm:cxn modelId="{C0BDAA0E-232B-4BBD-8413-D0618BDAE74D}" type="presOf" srcId="{AB7FAA97-1C1C-40BB-AEBE-52DC1BEB9A68}" destId="{C34D8C69-6792-459E-8A1B-638C4F27BDF3}" srcOrd="0" destOrd="0" presId="urn:microsoft.com/office/officeart/2005/8/layout/matrix1"/>
    <dgm:cxn modelId="{24721E13-E21F-4F2B-884B-D6813CDBB43D}" srcId="{AB7FAA97-1C1C-40BB-AEBE-52DC1BEB9A68}" destId="{5AA01D4E-438B-4236-8130-1951634CEBED}" srcOrd="0" destOrd="0" parTransId="{54DDBFA7-7A85-41AB-92B4-8707DFBE98CD}" sibTransId="{CBC421B5-9215-499B-B41F-C8ABC90FDADA}"/>
    <dgm:cxn modelId="{B5213F20-78F4-47DA-8E3D-E2DF47F9ACBE}" type="presOf" srcId="{6B507D5B-0C0D-4018-8D7B-F2B8E2A026F8}" destId="{0D66B662-0960-4473-883F-53104B1F5BF4}" srcOrd="0" destOrd="0" presId="urn:microsoft.com/office/officeart/2005/8/layout/matrix1"/>
    <dgm:cxn modelId="{3AE4712F-D47A-4EFD-B759-A6768DB5C20E}" srcId="{AB7FAA97-1C1C-40BB-AEBE-52DC1BEB9A68}" destId="{E8BA7F28-594D-407C-8859-8DC369CD2ED9}" srcOrd="2" destOrd="0" parTransId="{94768E31-30EF-4C2A-B263-176C1B530AAB}" sibTransId="{22EBC444-205A-4280-B1D1-EDB7630BFF8C}"/>
    <dgm:cxn modelId="{0C54A331-DD8A-45CB-B4F5-7D5372AA1C41}" type="presOf" srcId="{E8BA7F28-594D-407C-8859-8DC369CD2ED9}" destId="{C54EB2FC-3FA4-4230-AE8A-F568C69058CE}" srcOrd="1" destOrd="0" presId="urn:microsoft.com/office/officeart/2005/8/layout/matrix1"/>
    <dgm:cxn modelId="{E73DE64E-1B31-4515-B370-F48C1F004917}" type="presOf" srcId="{C8B5DD46-D4DE-4398-96F9-716FC2A6EDB0}" destId="{AA4496A5-80BE-4FB2-8C71-900A33ADDC80}" srcOrd="0" destOrd="0" presId="urn:microsoft.com/office/officeart/2005/8/layout/matrix1"/>
    <dgm:cxn modelId="{6CDDD385-1430-4857-97F3-B87B2610C742}" srcId="{AB7FAA97-1C1C-40BB-AEBE-52DC1BEB9A68}" destId="{A26FB01D-0656-478B-8FE2-52C640ABABEF}" srcOrd="3" destOrd="0" parTransId="{622184DC-23A0-4FE5-953E-9EE80EC019CA}" sibTransId="{8C1ECCE0-1999-4918-86BE-DDDA3597D184}"/>
    <dgm:cxn modelId="{0AD20489-C260-4C54-A0B7-C9F034FCAA03}" type="presOf" srcId="{A26FB01D-0656-478B-8FE2-52C640ABABEF}" destId="{E0D15956-B654-4E93-AB3B-FC4611C49398}" srcOrd="0" destOrd="0" presId="urn:microsoft.com/office/officeart/2005/8/layout/matrix1"/>
    <dgm:cxn modelId="{675DEFAE-12CA-4287-A7AF-F759477E52D3}" type="presOf" srcId="{5AA01D4E-438B-4236-8130-1951634CEBED}" destId="{3AF7DA57-5DC3-4A3F-B285-7AFB45408A5D}" srcOrd="1" destOrd="0" presId="urn:microsoft.com/office/officeart/2005/8/layout/matrix1"/>
    <dgm:cxn modelId="{FA25AEBF-EE7B-4F3A-A497-91B09D4E931B}" type="presOf" srcId="{C8B5DD46-D4DE-4398-96F9-716FC2A6EDB0}" destId="{28100D53-E006-4475-A98F-83E787D7B5B7}" srcOrd="1" destOrd="0" presId="urn:microsoft.com/office/officeart/2005/8/layout/matrix1"/>
    <dgm:cxn modelId="{281088C1-B291-427C-8113-7EDF015F6E24}" type="presOf" srcId="{A26FB01D-0656-478B-8FE2-52C640ABABEF}" destId="{62A1283D-5257-4C6F-8D92-03E41E554CC3}" srcOrd="1" destOrd="0" presId="urn:microsoft.com/office/officeart/2005/8/layout/matrix1"/>
    <dgm:cxn modelId="{4E7FCDD0-CF8B-42CB-8E83-C7AB103CC969}" type="presOf" srcId="{E8BA7F28-594D-407C-8859-8DC369CD2ED9}" destId="{EA502D6C-18FF-4B2C-B8C2-518F641F8A1F}" srcOrd="0" destOrd="0" presId="urn:microsoft.com/office/officeart/2005/8/layout/matrix1"/>
    <dgm:cxn modelId="{C6D41FD1-93E8-4AA2-9DDB-54039561B4FF}" srcId="{AB7FAA97-1C1C-40BB-AEBE-52DC1BEB9A68}" destId="{C8B5DD46-D4DE-4398-96F9-716FC2A6EDB0}" srcOrd="1" destOrd="0" parTransId="{69FDA371-46F6-47CA-8C6E-383904BC35A8}" sibTransId="{629825F5-4279-4693-B47F-54BB470FA0D8}"/>
    <dgm:cxn modelId="{3D37F1F1-9B66-4381-8385-118857E36920}" type="presOf" srcId="{5AA01D4E-438B-4236-8130-1951634CEBED}" destId="{75F9EEC3-FCAD-43D8-9838-B4DB3BE7E447}" srcOrd="0" destOrd="0" presId="urn:microsoft.com/office/officeart/2005/8/layout/matrix1"/>
    <dgm:cxn modelId="{897339F2-D552-49E2-91D7-AB046555FA6F}" srcId="{6B507D5B-0C0D-4018-8D7B-F2B8E2A026F8}" destId="{AB7FAA97-1C1C-40BB-AEBE-52DC1BEB9A68}" srcOrd="0" destOrd="0" parTransId="{5974577F-4F64-4F8D-97F0-7973D833140E}" sibTransId="{72C831C5-C21B-4A6F-B237-BEB0A6DF2ED4}"/>
    <dgm:cxn modelId="{81311C75-4BD3-43F7-BCC5-4FFC30F551C9}" type="presParOf" srcId="{0D66B662-0960-4473-883F-53104B1F5BF4}" destId="{8A921CFB-6454-4292-A690-F5D5C4D5DEBC}" srcOrd="0" destOrd="0" presId="urn:microsoft.com/office/officeart/2005/8/layout/matrix1"/>
    <dgm:cxn modelId="{4C45ADCA-9D73-4A93-AEF3-926400E25305}" type="presParOf" srcId="{8A921CFB-6454-4292-A690-F5D5C4D5DEBC}" destId="{75F9EEC3-FCAD-43D8-9838-B4DB3BE7E447}" srcOrd="0" destOrd="0" presId="urn:microsoft.com/office/officeart/2005/8/layout/matrix1"/>
    <dgm:cxn modelId="{24560954-2162-4CED-B7DA-7BBA23C1C6F4}" type="presParOf" srcId="{8A921CFB-6454-4292-A690-F5D5C4D5DEBC}" destId="{3AF7DA57-5DC3-4A3F-B285-7AFB45408A5D}" srcOrd="1" destOrd="0" presId="urn:microsoft.com/office/officeart/2005/8/layout/matrix1"/>
    <dgm:cxn modelId="{0E7DB112-D218-4141-B48F-516E46D99D4A}" type="presParOf" srcId="{8A921CFB-6454-4292-A690-F5D5C4D5DEBC}" destId="{AA4496A5-80BE-4FB2-8C71-900A33ADDC80}" srcOrd="2" destOrd="0" presId="urn:microsoft.com/office/officeart/2005/8/layout/matrix1"/>
    <dgm:cxn modelId="{34CE6FD8-C162-4F2C-BE24-E773907ED97F}" type="presParOf" srcId="{8A921CFB-6454-4292-A690-F5D5C4D5DEBC}" destId="{28100D53-E006-4475-A98F-83E787D7B5B7}" srcOrd="3" destOrd="0" presId="urn:microsoft.com/office/officeart/2005/8/layout/matrix1"/>
    <dgm:cxn modelId="{123909ED-F6E6-420B-B681-FB238E2320E4}" type="presParOf" srcId="{8A921CFB-6454-4292-A690-F5D5C4D5DEBC}" destId="{EA502D6C-18FF-4B2C-B8C2-518F641F8A1F}" srcOrd="4" destOrd="0" presId="urn:microsoft.com/office/officeart/2005/8/layout/matrix1"/>
    <dgm:cxn modelId="{FEC54A5F-E3D9-4511-8C56-9E2BFBE03281}" type="presParOf" srcId="{8A921CFB-6454-4292-A690-F5D5C4D5DEBC}" destId="{C54EB2FC-3FA4-4230-AE8A-F568C69058CE}" srcOrd="5" destOrd="0" presId="urn:microsoft.com/office/officeart/2005/8/layout/matrix1"/>
    <dgm:cxn modelId="{2E2CE3B4-BEE5-4DEA-94F5-2D4E409643CD}" type="presParOf" srcId="{8A921CFB-6454-4292-A690-F5D5C4D5DEBC}" destId="{E0D15956-B654-4E93-AB3B-FC4611C49398}" srcOrd="6" destOrd="0" presId="urn:microsoft.com/office/officeart/2005/8/layout/matrix1"/>
    <dgm:cxn modelId="{09A07226-69AB-44E3-BEC4-47857F360F39}" type="presParOf" srcId="{8A921CFB-6454-4292-A690-F5D5C4D5DEBC}" destId="{62A1283D-5257-4C6F-8D92-03E41E554CC3}" srcOrd="7" destOrd="0" presId="urn:microsoft.com/office/officeart/2005/8/layout/matrix1"/>
    <dgm:cxn modelId="{A72A319B-5A75-4F83-91B8-E91355CB2672}" type="presParOf" srcId="{0D66B662-0960-4473-883F-53104B1F5BF4}" destId="{C34D8C69-6792-459E-8A1B-638C4F27BDF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5C5230E-5964-4F47-86A5-C8B1DE76E08B}"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28F3994E-D10C-495F-9492-C7940E04E33A}">
      <dgm:prSet/>
      <dgm:spPr>
        <a:solidFill>
          <a:srgbClr val="25827D"/>
        </a:solidFill>
      </dgm:spPr>
      <dgm:t>
        <a:bodyPr/>
        <a:lstStyle/>
        <a:p>
          <a:r>
            <a:rPr lang="en-US" dirty="0"/>
            <a:t>Qualitative methods are used:</a:t>
          </a:r>
        </a:p>
      </dgm:t>
    </dgm:pt>
    <dgm:pt modelId="{28C8FAFF-E905-4D0A-8C03-EF933FC42DA7}" type="parTrans" cxnId="{75C17D8E-0EB0-4DE8-B430-57FBD6A79DB7}">
      <dgm:prSet/>
      <dgm:spPr/>
      <dgm:t>
        <a:bodyPr/>
        <a:lstStyle/>
        <a:p>
          <a:endParaRPr lang="en-US"/>
        </a:p>
      </dgm:t>
    </dgm:pt>
    <dgm:pt modelId="{552C575B-0151-4BE6-9EB4-3D3A7040446B}" type="sibTrans" cxnId="{75C17D8E-0EB0-4DE8-B430-57FBD6A79DB7}">
      <dgm:prSet/>
      <dgm:spPr/>
      <dgm:t>
        <a:bodyPr/>
        <a:lstStyle/>
        <a:p>
          <a:endParaRPr lang="en-US"/>
        </a:p>
      </dgm:t>
    </dgm:pt>
    <dgm:pt modelId="{7AEDF442-11A0-4ACD-ABA8-8E6C1AEE4F96}">
      <dgm:prSet/>
      <dgm:spPr/>
      <dgm:t>
        <a:bodyPr/>
        <a:lstStyle/>
        <a:p>
          <a:r>
            <a:rPr lang="en-US" dirty="0"/>
            <a:t>To obtain in-depth and contextual information about an individual’s  experiences, beliefs, perceptions, motivations or values</a:t>
          </a:r>
        </a:p>
      </dgm:t>
    </dgm:pt>
    <dgm:pt modelId="{89184244-1F2A-4CC1-B7E8-780021B85153}" type="parTrans" cxnId="{0F9B3C87-1AEF-4F4C-A639-9294CA2B52CA}">
      <dgm:prSet/>
      <dgm:spPr/>
      <dgm:t>
        <a:bodyPr/>
        <a:lstStyle/>
        <a:p>
          <a:endParaRPr lang="en-US"/>
        </a:p>
      </dgm:t>
    </dgm:pt>
    <dgm:pt modelId="{7777C699-3CCD-49F8-8DF9-C870F07BC2CE}" type="sibTrans" cxnId="{0F9B3C87-1AEF-4F4C-A639-9294CA2B52CA}">
      <dgm:prSet/>
      <dgm:spPr/>
      <dgm:t>
        <a:bodyPr/>
        <a:lstStyle/>
        <a:p>
          <a:endParaRPr lang="en-US"/>
        </a:p>
      </dgm:t>
    </dgm:pt>
    <dgm:pt modelId="{EC3D48D5-DBAD-4EEB-B4D1-8479FF4E39E4}">
      <dgm:prSet/>
      <dgm:spPr/>
      <dgm:t>
        <a:bodyPr/>
        <a:lstStyle/>
        <a:p>
          <a:r>
            <a:rPr lang="en-US" dirty="0"/>
            <a:t>To explore reasons, opinions and attitudes behind respondents’  answers through asking probing questions to gain a deeper  understanding/ more information and explanation.</a:t>
          </a:r>
        </a:p>
      </dgm:t>
    </dgm:pt>
    <dgm:pt modelId="{008CC89C-4CA2-4476-9FB8-01FFD446B84F}" type="parTrans" cxnId="{5B7C3C0A-B095-437F-8238-F4D788B9A553}">
      <dgm:prSet/>
      <dgm:spPr/>
      <dgm:t>
        <a:bodyPr/>
        <a:lstStyle/>
        <a:p>
          <a:endParaRPr lang="en-US"/>
        </a:p>
      </dgm:t>
    </dgm:pt>
    <dgm:pt modelId="{8AF6DB8D-DF2E-4117-8D0D-778341474E90}" type="sibTrans" cxnId="{5B7C3C0A-B095-437F-8238-F4D788B9A553}">
      <dgm:prSet/>
      <dgm:spPr/>
      <dgm:t>
        <a:bodyPr/>
        <a:lstStyle/>
        <a:p>
          <a:endParaRPr lang="en-US"/>
        </a:p>
      </dgm:t>
    </dgm:pt>
    <dgm:pt modelId="{C17B6873-BDED-456F-9C83-E0A0D0ABC894}" type="pres">
      <dgm:prSet presAssocID="{B5C5230E-5964-4F47-86A5-C8B1DE76E08B}" presName="linear" presStyleCnt="0">
        <dgm:presLayoutVars>
          <dgm:animLvl val="lvl"/>
          <dgm:resizeHandles val="exact"/>
        </dgm:presLayoutVars>
      </dgm:prSet>
      <dgm:spPr/>
    </dgm:pt>
    <dgm:pt modelId="{E4F2DB22-07B8-4A2C-81E6-0EFB948E3FAB}" type="pres">
      <dgm:prSet presAssocID="{28F3994E-D10C-495F-9492-C7940E04E33A}" presName="parentText" presStyleLbl="node1" presStyleIdx="0" presStyleCnt="1" custLinFactNeighborX="-7639" custLinFactNeighborY="-57205">
        <dgm:presLayoutVars>
          <dgm:chMax val="0"/>
          <dgm:bulletEnabled val="1"/>
        </dgm:presLayoutVars>
      </dgm:prSet>
      <dgm:spPr/>
    </dgm:pt>
    <dgm:pt modelId="{BB0988EF-79FA-4B5B-8B62-190EEA0E9D8E}" type="pres">
      <dgm:prSet presAssocID="{28F3994E-D10C-495F-9492-C7940E04E33A}" presName="childText" presStyleLbl="revTx" presStyleIdx="0" presStyleCnt="1">
        <dgm:presLayoutVars>
          <dgm:bulletEnabled val="1"/>
        </dgm:presLayoutVars>
      </dgm:prSet>
      <dgm:spPr/>
    </dgm:pt>
  </dgm:ptLst>
  <dgm:cxnLst>
    <dgm:cxn modelId="{5B7C3C0A-B095-437F-8238-F4D788B9A553}" srcId="{28F3994E-D10C-495F-9492-C7940E04E33A}" destId="{EC3D48D5-DBAD-4EEB-B4D1-8479FF4E39E4}" srcOrd="1" destOrd="0" parTransId="{008CC89C-4CA2-4476-9FB8-01FFD446B84F}" sibTransId="{8AF6DB8D-DF2E-4117-8D0D-778341474E90}"/>
    <dgm:cxn modelId="{0F9B3C87-1AEF-4F4C-A639-9294CA2B52CA}" srcId="{28F3994E-D10C-495F-9492-C7940E04E33A}" destId="{7AEDF442-11A0-4ACD-ABA8-8E6C1AEE4F96}" srcOrd="0" destOrd="0" parTransId="{89184244-1F2A-4CC1-B7E8-780021B85153}" sibTransId="{7777C699-3CCD-49F8-8DF9-C870F07BC2CE}"/>
    <dgm:cxn modelId="{75C17D8E-0EB0-4DE8-B430-57FBD6A79DB7}" srcId="{B5C5230E-5964-4F47-86A5-C8B1DE76E08B}" destId="{28F3994E-D10C-495F-9492-C7940E04E33A}" srcOrd="0" destOrd="0" parTransId="{28C8FAFF-E905-4D0A-8C03-EF933FC42DA7}" sibTransId="{552C575B-0151-4BE6-9EB4-3D3A7040446B}"/>
    <dgm:cxn modelId="{59DB8795-D14B-4457-9CE4-186946CF005A}" type="presOf" srcId="{EC3D48D5-DBAD-4EEB-B4D1-8479FF4E39E4}" destId="{BB0988EF-79FA-4B5B-8B62-190EEA0E9D8E}" srcOrd="0" destOrd="1" presId="urn:microsoft.com/office/officeart/2005/8/layout/vList2"/>
    <dgm:cxn modelId="{F4F663A2-C370-4E11-9DE3-4DD28E286715}" type="presOf" srcId="{B5C5230E-5964-4F47-86A5-C8B1DE76E08B}" destId="{C17B6873-BDED-456F-9C83-E0A0D0ABC894}" srcOrd="0" destOrd="0" presId="urn:microsoft.com/office/officeart/2005/8/layout/vList2"/>
    <dgm:cxn modelId="{696E2ADF-A01F-4AED-8A5F-65B43A18FA56}" type="presOf" srcId="{28F3994E-D10C-495F-9492-C7940E04E33A}" destId="{E4F2DB22-07B8-4A2C-81E6-0EFB948E3FAB}" srcOrd="0" destOrd="0" presId="urn:microsoft.com/office/officeart/2005/8/layout/vList2"/>
    <dgm:cxn modelId="{9D02D8EF-970F-4BF2-9E8C-F59998F74FFF}" type="presOf" srcId="{7AEDF442-11A0-4ACD-ABA8-8E6C1AEE4F96}" destId="{BB0988EF-79FA-4B5B-8B62-190EEA0E9D8E}" srcOrd="0" destOrd="0" presId="urn:microsoft.com/office/officeart/2005/8/layout/vList2"/>
    <dgm:cxn modelId="{EF8CEA55-A069-4416-9043-122D00091C41}" type="presParOf" srcId="{C17B6873-BDED-456F-9C83-E0A0D0ABC894}" destId="{E4F2DB22-07B8-4A2C-81E6-0EFB948E3FAB}" srcOrd="0" destOrd="0" presId="urn:microsoft.com/office/officeart/2005/8/layout/vList2"/>
    <dgm:cxn modelId="{84D237F8-43D2-4A27-AB94-3E156EF69C5E}" type="presParOf" srcId="{C17B6873-BDED-456F-9C83-E0A0D0ABC894}" destId="{BB0988EF-79FA-4B5B-8B62-190EEA0E9D8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CFC068-348D-4AD4-9943-7BD1E333340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13B6E11-A2EF-4354-AB82-FED68D66AB02}">
      <dgm:prSet/>
      <dgm:spPr>
        <a:solidFill>
          <a:srgbClr val="25827D"/>
        </a:solidFill>
      </dgm:spPr>
      <dgm:t>
        <a:bodyPr/>
        <a:lstStyle/>
        <a:p>
          <a:r>
            <a:rPr lang="en-GB" dirty="0"/>
            <a:t>In-depth interview: An intensive qualitative interview with an individual to explore personal views, opinions or perspective on a subject matter. </a:t>
          </a:r>
          <a:endParaRPr lang="en-US" dirty="0"/>
        </a:p>
      </dgm:t>
    </dgm:pt>
    <dgm:pt modelId="{19C44A2A-0872-4B5D-81EC-1DCE0D7484FB}" type="parTrans" cxnId="{1F7FA6BF-545F-4099-909A-7E42132E20EC}">
      <dgm:prSet/>
      <dgm:spPr/>
      <dgm:t>
        <a:bodyPr/>
        <a:lstStyle/>
        <a:p>
          <a:endParaRPr lang="en-US"/>
        </a:p>
      </dgm:t>
    </dgm:pt>
    <dgm:pt modelId="{7F4B0755-FF75-420D-897A-F3E705ED253B}" type="sibTrans" cxnId="{1F7FA6BF-545F-4099-909A-7E42132E20EC}">
      <dgm:prSet/>
      <dgm:spPr/>
      <dgm:t>
        <a:bodyPr/>
        <a:lstStyle/>
        <a:p>
          <a:endParaRPr lang="en-US"/>
        </a:p>
      </dgm:t>
    </dgm:pt>
    <dgm:pt modelId="{B5092BC9-9E81-4EFF-A19A-AE3227236567}">
      <dgm:prSet/>
      <dgm:spPr>
        <a:solidFill>
          <a:srgbClr val="E8603B"/>
        </a:solidFill>
      </dgm:spPr>
      <dgm:t>
        <a:bodyPr/>
        <a:lstStyle/>
        <a:p>
          <a:r>
            <a:rPr lang="en-GB" dirty="0"/>
            <a:t>Focused Group Discussion(FGD): An explorative  discussion on a specific interest among a group of people. Individuals are allowed and encouraged to share their perception, ideas or opinions.</a:t>
          </a:r>
          <a:endParaRPr lang="en-US" dirty="0"/>
        </a:p>
      </dgm:t>
    </dgm:pt>
    <dgm:pt modelId="{6B8A21A4-15F6-44F3-9FDD-FA2B29AF13EF}" type="parTrans" cxnId="{C3684608-CFC8-4CD5-844A-5E59856B175B}">
      <dgm:prSet/>
      <dgm:spPr/>
      <dgm:t>
        <a:bodyPr/>
        <a:lstStyle/>
        <a:p>
          <a:endParaRPr lang="en-US"/>
        </a:p>
      </dgm:t>
    </dgm:pt>
    <dgm:pt modelId="{0077BDDE-F099-4A16-823A-3E5A7D7A0C3C}" type="sibTrans" cxnId="{C3684608-CFC8-4CD5-844A-5E59856B175B}">
      <dgm:prSet/>
      <dgm:spPr/>
      <dgm:t>
        <a:bodyPr/>
        <a:lstStyle/>
        <a:p>
          <a:endParaRPr lang="en-US"/>
        </a:p>
      </dgm:t>
    </dgm:pt>
    <dgm:pt modelId="{CDF19832-69B2-4C37-88A5-53D7A3FF4B68}">
      <dgm:prSet/>
      <dgm:spPr>
        <a:solidFill>
          <a:schemeClr val="bg2">
            <a:lumMod val="75000"/>
          </a:schemeClr>
        </a:solidFill>
      </dgm:spPr>
      <dgm:t>
        <a:bodyPr/>
        <a:lstStyle/>
        <a:p>
          <a:r>
            <a:rPr lang="en-GB" dirty="0"/>
            <a:t>Problem Tree Analysis(PTA): This is also called situational analysis; it is aimed at finding solution by using a tree anatomy as an analogy. The root is referred to as </a:t>
          </a:r>
          <a:r>
            <a:rPr lang="en-GB" b="1" dirty="0"/>
            <a:t>causes</a:t>
          </a:r>
          <a:r>
            <a:rPr lang="en-GB" dirty="0"/>
            <a:t>, the trunk as </a:t>
          </a:r>
          <a:r>
            <a:rPr lang="en-GB" b="1" dirty="0"/>
            <a:t>problem</a:t>
          </a:r>
          <a:r>
            <a:rPr lang="en-GB" dirty="0"/>
            <a:t> and the leaves as </a:t>
          </a:r>
          <a:r>
            <a:rPr lang="en-GB" b="1" dirty="0"/>
            <a:t>consequences</a:t>
          </a:r>
          <a:endParaRPr lang="en-US" dirty="0"/>
        </a:p>
      </dgm:t>
    </dgm:pt>
    <dgm:pt modelId="{0BAB0F77-3816-4258-8883-A34029B5A79C}" type="parTrans" cxnId="{A839F6DC-DE07-477A-B6F9-FAD4BD2147D4}">
      <dgm:prSet/>
      <dgm:spPr/>
      <dgm:t>
        <a:bodyPr/>
        <a:lstStyle/>
        <a:p>
          <a:endParaRPr lang="en-US"/>
        </a:p>
      </dgm:t>
    </dgm:pt>
    <dgm:pt modelId="{68CC821F-067D-4A80-BE13-15191DCC9EAF}" type="sibTrans" cxnId="{A839F6DC-DE07-477A-B6F9-FAD4BD2147D4}">
      <dgm:prSet/>
      <dgm:spPr/>
      <dgm:t>
        <a:bodyPr/>
        <a:lstStyle/>
        <a:p>
          <a:endParaRPr lang="en-US"/>
        </a:p>
      </dgm:t>
    </dgm:pt>
    <dgm:pt modelId="{D4960977-95FA-4F6C-9358-773813073078}" type="pres">
      <dgm:prSet presAssocID="{B9CFC068-348D-4AD4-9943-7BD1E3333407}" presName="linear" presStyleCnt="0">
        <dgm:presLayoutVars>
          <dgm:animLvl val="lvl"/>
          <dgm:resizeHandles val="exact"/>
        </dgm:presLayoutVars>
      </dgm:prSet>
      <dgm:spPr/>
    </dgm:pt>
    <dgm:pt modelId="{9DEB5FD2-0D56-429D-BC43-C7CD029F761E}" type="pres">
      <dgm:prSet presAssocID="{F13B6E11-A2EF-4354-AB82-FED68D66AB02}" presName="parentText" presStyleLbl="node1" presStyleIdx="0" presStyleCnt="3">
        <dgm:presLayoutVars>
          <dgm:chMax val="0"/>
          <dgm:bulletEnabled val="1"/>
        </dgm:presLayoutVars>
      </dgm:prSet>
      <dgm:spPr/>
    </dgm:pt>
    <dgm:pt modelId="{4058609C-B749-4FFE-B953-2EADB8894570}" type="pres">
      <dgm:prSet presAssocID="{7F4B0755-FF75-420D-897A-F3E705ED253B}" presName="spacer" presStyleCnt="0"/>
      <dgm:spPr/>
    </dgm:pt>
    <dgm:pt modelId="{54C80A04-60E8-42E0-8DC1-D12B7AADF46F}" type="pres">
      <dgm:prSet presAssocID="{B5092BC9-9E81-4EFF-A19A-AE3227236567}" presName="parentText" presStyleLbl="node1" presStyleIdx="1" presStyleCnt="3">
        <dgm:presLayoutVars>
          <dgm:chMax val="0"/>
          <dgm:bulletEnabled val="1"/>
        </dgm:presLayoutVars>
      </dgm:prSet>
      <dgm:spPr/>
    </dgm:pt>
    <dgm:pt modelId="{997A2ECF-955A-4441-AB60-1F6E6235C842}" type="pres">
      <dgm:prSet presAssocID="{0077BDDE-F099-4A16-823A-3E5A7D7A0C3C}" presName="spacer" presStyleCnt="0"/>
      <dgm:spPr/>
    </dgm:pt>
    <dgm:pt modelId="{214AD99D-847D-446B-B97F-26B545A91304}" type="pres">
      <dgm:prSet presAssocID="{CDF19832-69B2-4C37-88A5-53D7A3FF4B68}" presName="parentText" presStyleLbl="node1" presStyleIdx="2" presStyleCnt="3">
        <dgm:presLayoutVars>
          <dgm:chMax val="0"/>
          <dgm:bulletEnabled val="1"/>
        </dgm:presLayoutVars>
      </dgm:prSet>
      <dgm:spPr/>
    </dgm:pt>
  </dgm:ptLst>
  <dgm:cxnLst>
    <dgm:cxn modelId="{C3684608-CFC8-4CD5-844A-5E59856B175B}" srcId="{B9CFC068-348D-4AD4-9943-7BD1E3333407}" destId="{B5092BC9-9E81-4EFF-A19A-AE3227236567}" srcOrd="1" destOrd="0" parTransId="{6B8A21A4-15F6-44F3-9FDD-FA2B29AF13EF}" sibTransId="{0077BDDE-F099-4A16-823A-3E5A7D7A0C3C}"/>
    <dgm:cxn modelId="{B3B9845F-916F-436F-8E87-6506E70A1BA0}" type="presOf" srcId="{F13B6E11-A2EF-4354-AB82-FED68D66AB02}" destId="{9DEB5FD2-0D56-429D-BC43-C7CD029F761E}" srcOrd="0" destOrd="0" presId="urn:microsoft.com/office/officeart/2005/8/layout/vList2"/>
    <dgm:cxn modelId="{6A3A5F42-0A30-412D-B7AC-20A7E95939EE}" type="presOf" srcId="{B5092BC9-9E81-4EFF-A19A-AE3227236567}" destId="{54C80A04-60E8-42E0-8DC1-D12B7AADF46F}" srcOrd="0" destOrd="0" presId="urn:microsoft.com/office/officeart/2005/8/layout/vList2"/>
    <dgm:cxn modelId="{05DCE25A-3D9C-4085-9A05-60F54AC187E9}" type="presOf" srcId="{CDF19832-69B2-4C37-88A5-53D7A3FF4B68}" destId="{214AD99D-847D-446B-B97F-26B545A91304}" srcOrd="0" destOrd="0" presId="urn:microsoft.com/office/officeart/2005/8/layout/vList2"/>
    <dgm:cxn modelId="{ED0F19AB-7F51-49E9-8151-5DE75DA95FEF}" type="presOf" srcId="{B9CFC068-348D-4AD4-9943-7BD1E3333407}" destId="{D4960977-95FA-4F6C-9358-773813073078}" srcOrd="0" destOrd="0" presId="urn:microsoft.com/office/officeart/2005/8/layout/vList2"/>
    <dgm:cxn modelId="{1F7FA6BF-545F-4099-909A-7E42132E20EC}" srcId="{B9CFC068-348D-4AD4-9943-7BD1E3333407}" destId="{F13B6E11-A2EF-4354-AB82-FED68D66AB02}" srcOrd="0" destOrd="0" parTransId="{19C44A2A-0872-4B5D-81EC-1DCE0D7484FB}" sibTransId="{7F4B0755-FF75-420D-897A-F3E705ED253B}"/>
    <dgm:cxn modelId="{A839F6DC-DE07-477A-B6F9-FAD4BD2147D4}" srcId="{B9CFC068-348D-4AD4-9943-7BD1E3333407}" destId="{CDF19832-69B2-4C37-88A5-53D7A3FF4B68}" srcOrd="2" destOrd="0" parTransId="{0BAB0F77-3816-4258-8883-A34029B5A79C}" sibTransId="{68CC821F-067D-4A80-BE13-15191DCC9EAF}"/>
    <dgm:cxn modelId="{0191E9C4-3FEB-4A11-9E7A-B77BD5AB5229}" type="presParOf" srcId="{D4960977-95FA-4F6C-9358-773813073078}" destId="{9DEB5FD2-0D56-429D-BC43-C7CD029F761E}" srcOrd="0" destOrd="0" presId="urn:microsoft.com/office/officeart/2005/8/layout/vList2"/>
    <dgm:cxn modelId="{A4BF459B-4470-41F1-A193-F9E9BF20FD2A}" type="presParOf" srcId="{D4960977-95FA-4F6C-9358-773813073078}" destId="{4058609C-B749-4FFE-B953-2EADB8894570}" srcOrd="1" destOrd="0" presId="urn:microsoft.com/office/officeart/2005/8/layout/vList2"/>
    <dgm:cxn modelId="{03A90BB5-F63D-497B-8C98-D347D4A9E637}" type="presParOf" srcId="{D4960977-95FA-4F6C-9358-773813073078}" destId="{54C80A04-60E8-42E0-8DC1-D12B7AADF46F}" srcOrd="2" destOrd="0" presId="urn:microsoft.com/office/officeart/2005/8/layout/vList2"/>
    <dgm:cxn modelId="{A73801A6-02D6-4FE6-828A-955488C83EF8}" type="presParOf" srcId="{D4960977-95FA-4F6C-9358-773813073078}" destId="{997A2ECF-955A-4441-AB60-1F6E6235C842}" srcOrd="3" destOrd="0" presId="urn:microsoft.com/office/officeart/2005/8/layout/vList2"/>
    <dgm:cxn modelId="{8EB277BC-1B22-40E3-B49D-226D4BAE062F}" type="presParOf" srcId="{D4960977-95FA-4F6C-9358-773813073078}" destId="{214AD99D-847D-446B-B97F-26B545A9130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FF686-A05C-4E0B-A02D-33DF81457D6C}">
      <dsp:nvSpPr>
        <dsp:cNvPr id="0" name=""/>
        <dsp:cNvSpPr/>
      </dsp:nvSpPr>
      <dsp:spPr>
        <a:xfrm>
          <a:off x="0" y="64179"/>
          <a:ext cx="10515600" cy="20697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Identify and develop participatory non-hierarchical skills to enhance equitable input of all partners in planning for MAM, including the promotion of joint solution development and decision making from community level implementers. </a:t>
          </a:r>
          <a:endParaRPr lang="en-US" sz="2900" kern="1200" dirty="0"/>
        </a:p>
      </dsp:txBody>
      <dsp:txXfrm>
        <a:off x="101036" y="165215"/>
        <a:ext cx="10313528" cy="1867658"/>
      </dsp:txXfrm>
    </dsp:sp>
    <dsp:sp modelId="{22ACEB01-CBF3-4FE2-A16F-F3ABE3D25F5A}">
      <dsp:nvSpPr>
        <dsp:cNvPr id="0" name=""/>
        <dsp:cNvSpPr/>
      </dsp:nvSpPr>
      <dsp:spPr>
        <a:xfrm>
          <a:off x="0" y="2217429"/>
          <a:ext cx="10515600" cy="206973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Acquire and transfer participatory facilitation and teaching skills for cascading training and engaging with a range of stakeholders. </a:t>
          </a:r>
          <a:endParaRPr lang="en-US" sz="2900" kern="1200" dirty="0"/>
        </a:p>
      </dsp:txBody>
      <dsp:txXfrm>
        <a:off x="101036" y="2318465"/>
        <a:ext cx="10313528" cy="18676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FF686-A05C-4E0B-A02D-33DF81457D6C}">
      <dsp:nvSpPr>
        <dsp:cNvPr id="0" name=""/>
        <dsp:cNvSpPr/>
      </dsp:nvSpPr>
      <dsp:spPr>
        <a:xfrm>
          <a:off x="0" y="110305"/>
          <a:ext cx="10515600" cy="19796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Font typeface="Symbol" panose="05050102010706020507" pitchFamily="18" charset="2"/>
            <a:buNone/>
          </a:pPr>
          <a:r>
            <a:rPr lang="en-US" sz="3600" kern="1200" dirty="0"/>
            <a:t>Learn and share participatory tools that will help to engage communities in planning and to take ownership of MAM so that more people are reached. </a:t>
          </a:r>
        </a:p>
      </dsp:txBody>
      <dsp:txXfrm>
        <a:off x="96638" y="206943"/>
        <a:ext cx="10322324" cy="1786364"/>
      </dsp:txXfrm>
    </dsp:sp>
    <dsp:sp modelId="{22ACEB01-CBF3-4FE2-A16F-F3ABE3D25F5A}">
      <dsp:nvSpPr>
        <dsp:cNvPr id="0" name=""/>
        <dsp:cNvSpPr/>
      </dsp:nvSpPr>
      <dsp:spPr>
        <a:xfrm>
          <a:off x="0" y="2227509"/>
          <a:ext cx="10515600" cy="19796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Introduce and empower participants to engage with the PGP, learning packs and supporting video.</a:t>
          </a:r>
        </a:p>
      </dsp:txBody>
      <dsp:txXfrm>
        <a:off x="96638" y="2324147"/>
        <a:ext cx="10322324" cy="17863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F8EF6-CE69-4429-9E8D-969F7DA606B7}">
      <dsp:nvSpPr>
        <dsp:cNvPr id="0" name=""/>
        <dsp:cNvSpPr/>
      </dsp:nvSpPr>
      <dsp:spPr>
        <a:xfrm>
          <a:off x="3286" y="377024"/>
          <a:ext cx="3203971" cy="126403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FFFFFF"/>
              </a:solidFill>
              <a:latin typeface="+mn-lt"/>
              <a:ea typeface="+mn-ea"/>
              <a:cs typeface="+mn-cs"/>
            </a:rPr>
            <a:t>Development of participatory skills for the </a:t>
          </a:r>
          <a:r>
            <a:rPr lang="en-GB" sz="2500" b="1" kern="1200" dirty="0"/>
            <a:t>NTD program</a:t>
          </a:r>
        </a:p>
      </dsp:txBody>
      <dsp:txXfrm>
        <a:off x="3286" y="377024"/>
        <a:ext cx="3203971" cy="1264039"/>
      </dsp:txXfrm>
    </dsp:sp>
    <dsp:sp modelId="{D5637966-FF6B-4C9F-B0A7-FD8F0EA5AAB0}">
      <dsp:nvSpPr>
        <dsp:cNvPr id="0" name=""/>
        <dsp:cNvSpPr/>
      </dsp:nvSpPr>
      <dsp:spPr>
        <a:xfrm>
          <a:off x="3286" y="1641063"/>
          <a:ext cx="3203971" cy="233325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100000"/>
            </a:lnSpc>
            <a:spcBef>
              <a:spcPct val="0"/>
            </a:spcBef>
            <a:spcAft>
              <a:spcPct val="15000"/>
            </a:spcAft>
            <a:buChar char="•"/>
          </a:pPr>
          <a:r>
            <a:rPr lang="en-US" sz="2500" kern="1200" dirty="0"/>
            <a:t>Capacity strengthening of facilitatory skills.</a:t>
          </a:r>
          <a:endParaRPr lang="en-GB" sz="2500" kern="1200" dirty="0"/>
        </a:p>
        <a:p>
          <a:pPr marL="228600" lvl="1" indent="-228600" algn="l" defTabSz="1111250">
            <a:lnSpc>
              <a:spcPct val="100000"/>
            </a:lnSpc>
            <a:spcBef>
              <a:spcPct val="0"/>
            </a:spcBef>
            <a:spcAft>
              <a:spcPct val="15000"/>
            </a:spcAft>
            <a:buChar char="•"/>
          </a:pPr>
          <a:r>
            <a:rPr lang="en-US" sz="2500" kern="1200" dirty="0"/>
            <a:t>Transfer of Facilitatory skills.</a:t>
          </a:r>
          <a:endParaRPr lang="en-GB" sz="2500" kern="1200" dirty="0"/>
        </a:p>
      </dsp:txBody>
      <dsp:txXfrm>
        <a:off x="3286" y="1641063"/>
        <a:ext cx="3203971" cy="2333250"/>
      </dsp:txXfrm>
    </dsp:sp>
    <dsp:sp modelId="{DC10F143-DF60-4477-A886-307B1AE56822}">
      <dsp:nvSpPr>
        <dsp:cNvPr id="0" name=""/>
        <dsp:cNvSpPr/>
      </dsp:nvSpPr>
      <dsp:spPr>
        <a:xfrm>
          <a:off x="3655814" y="377024"/>
          <a:ext cx="3203971" cy="1264039"/>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GB" sz="2500" b="1" kern="1200" dirty="0"/>
            <a:t>Introduction of  Tools</a:t>
          </a:r>
        </a:p>
      </dsp:txBody>
      <dsp:txXfrm>
        <a:off x="3655814" y="377024"/>
        <a:ext cx="3203971" cy="1264039"/>
      </dsp:txXfrm>
    </dsp:sp>
    <dsp:sp modelId="{D3C63A4A-E2D5-4C6D-8511-F6540CD05F54}">
      <dsp:nvSpPr>
        <dsp:cNvPr id="0" name=""/>
        <dsp:cNvSpPr/>
      </dsp:nvSpPr>
      <dsp:spPr>
        <a:xfrm>
          <a:off x="3655814" y="1641063"/>
          <a:ext cx="3203971" cy="2333250"/>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100000"/>
            </a:lnSpc>
            <a:spcBef>
              <a:spcPct val="0"/>
            </a:spcBef>
            <a:spcAft>
              <a:spcPct val="15000"/>
            </a:spcAft>
            <a:buChar char="•"/>
          </a:pPr>
          <a:r>
            <a:rPr lang="en-GB" sz="2500" kern="1200" dirty="0"/>
            <a:t>Going through the PGP modules alongside the corresponding video sections</a:t>
          </a:r>
        </a:p>
      </dsp:txBody>
      <dsp:txXfrm>
        <a:off x="3655814" y="1641063"/>
        <a:ext cx="3203971" cy="2333250"/>
      </dsp:txXfrm>
    </dsp:sp>
    <dsp:sp modelId="{1071354E-32A2-4343-8FEA-FDAF5817ACC1}">
      <dsp:nvSpPr>
        <dsp:cNvPr id="0" name=""/>
        <dsp:cNvSpPr/>
      </dsp:nvSpPr>
      <dsp:spPr>
        <a:xfrm>
          <a:off x="7308342" y="377024"/>
          <a:ext cx="3203971" cy="1264039"/>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GB" sz="2500" b="1" kern="1200" dirty="0"/>
            <a:t>Developing action Plan</a:t>
          </a:r>
        </a:p>
      </dsp:txBody>
      <dsp:txXfrm>
        <a:off x="7308342" y="377024"/>
        <a:ext cx="3203971" cy="1264039"/>
      </dsp:txXfrm>
    </dsp:sp>
    <dsp:sp modelId="{BC6A4527-1FC4-41BA-BB36-DF534CB2D900}">
      <dsp:nvSpPr>
        <dsp:cNvPr id="0" name=""/>
        <dsp:cNvSpPr/>
      </dsp:nvSpPr>
      <dsp:spPr>
        <a:xfrm>
          <a:off x="7308342" y="1641063"/>
          <a:ext cx="3203971" cy="233325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100000"/>
            </a:lnSpc>
            <a:spcBef>
              <a:spcPct val="0"/>
            </a:spcBef>
            <a:spcAft>
              <a:spcPct val="15000"/>
            </a:spcAft>
            <a:buChar char="•"/>
          </a:pPr>
          <a:r>
            <a:rPr lang="en-GB" sz="2500" kern="1200" dirty="0"/>
            <a:t>Developing an action plan for MAM</a:t>
          </a:r>
        </a:p>
      </dsp:txBody>
      <dsp:txXfrm>
        <a:off x="7308342" y="1641063"/>
        <a:ext cx="3203971" cy="23332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4C370-DACA-4777-AE63-F9A3C067260D}">
      <dsp:nvSpPr>
        <dsp:cNvPr id="0" name=""/>
        <dsp:cNvSpPr/>
      </dsp:nvSpPr>
      <dsp:spPr>
        <a:xfrm>
          <a:off x="0" y="0"/>
          <a:ext cx="9288654" cy="1106821"/>
        </a:xfrm>
        <a:prstGeom prst="roundRect">
          <a:avLst>
            <a:gd name="adj" fmla="val 10000"/>
          </a:avLst>
        </a:prstGeom>
        <a:solidFill>
          <a:srgbClr val="E8603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Write on the paper any title you are known by</a:t>
          </a:r>
        </a:p>
      </dsp:txBody>
      <dsp:txXfrm>
        <a:off x="32418" y="32418"/>
        <a:ext cx="8094307" cy="1041985"/>
      </dsp:txXfrm>
    </dsp:sp>
    <dsp:sp modelId="{FA30C6A2-3A30-4A3C-948B-6084DF6882A0}">
      <dsp:nvSpPr>
        <dsp:cNvPr id="0" name=""/>
        <dsp:cNvSpPr/>
      </dsp:nvSpPr>
      <dsp:spPr>
        <a:xfrm>
          <a:off x="819587" y="1291291"/>
          <a:ext cx="9288654" cy="1106821"/>
        </a:xfrm>
        <a:prstGeom prst="roundRect">
          <a:avLst>
            <a:gd name="adj" fmla="val 10000"/>
          </a:avLst>
        </a:prstGeom>
        <a:solidFill>
          <a:srgbClr val="2582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Dr, Mr, Mrs, LNTD, SNTD, PHC Director </a:t>
          </a:r>
          <a:endParaRPr lang="en-US" sz="3300" kern="1200"/>
        </a:p>
      </dsp:txBody>
      <dsp:txXfrm>
        <a:off x="852005" y="1323709"/>
        <a:ext cx="7684797" cy="1041985"/>
      </dsp:txXfrm>
    </dsp:sp>
    <dsp:sp modelId="{E5D62025-C289-4587-BDB7-3132CD33E250}">
      <dsp:nvSpPr>
        <dsp:cNvPr id="0" name=""/>
        <dsp:cNvSpPr/>
      </dsp:nvSpPr>
      <dsp:spPr>
        <a:xfrm>
          <a:off x="1639174" y="2582583"/>
          <a:ext cx="9288654" cy="1106821"/>
        </a:xfrm>
        <a:prstGeom prst="roundRect">
          <a:avLst>
            <a:gd name="adj" fmla="val 1000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Read it out and throw it in the basket</a:t>
          </a:r>
          <a:endParaRPr lang="en-US" sz="3300" kern="1200"/>
        </a:p>
      </dsp:txBody>
      <dsp:txXfrm>
        <a:off x="1671592" y="2615001"/>
        <a:ext cx="7684797" cy="1041985"/>
      </dsp:txXfrm>
    </dsp:sp>
    <dsp:sp modelId="{A1BFF973-BB58-4B43-BCAE-25F5D498D841}">
      <dsp:nvSpPr>
        <dsp:cNvPr id="0" name=""/>
        <dsp:cNvSpPr/>
      </dsp:nvSpPr>
      <dsp:spPr>
        <a:xfrm>
          <a:off x="8569220" y="839339"/>
          <a:ext cx="719433" cy="719433"/>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8731092" y="839339"/>
        <a:ext cx="395689" cy="541373"/>
      </dsp:txXfrm>
    </dsp:sp>
    <dsp:sp modelId="{58702C95-5E43-4C33-80B5-CA3E6FC6CAAC}">
      <dsp:nvSpPr>
        <dsp:cNvPr id="0" name=""/>
        <dsp:cNvSpPr/>
      </dsp:nvSpPr>
      <dsp:spPr>
        <a:xfrm>
          <a:off x="9388807" y="2123252"/>
          <a:ext cx="719433" cy="719433"/>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9550679" y="2123252"/>
        <a:ext cx="395689" cy="5413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CF47F-52D1-43FB-B370-092C8A2DAA20}">
      <dsp:nvSpPr>
        <dsp:cNvPr id="0" name=""/>
        <dsp:cNvSpPr/>
      </dsp:nvSpPr>
      <dsp:spPr>
        <a:xfrm>
          <a:off x="134291" y="612"/>
          <a:ext cx="4332795" cy="2751325"/>
        </a:xfrm>
        <a:prstGeom prst="roundRect">
          <a:avLst>
            <a:gd name="adj" fmla="val 10000"/>
          </a:avLst>
        </a:prstGeom>
        <a:solidFill>
          <a:srgbClr val="2582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D1D88D-A8B3-46F4-90F7-BB68EED22AD3}">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Action: Trust and respect can easily be earned when we implement decisions that are agreed. Failure to implement agreed decisions reduces trust and respect.</a:t>
          </a:r>
        </a:p>
      </dsp:txBody>
      <dsp:txXfrm>
        <a:off x="696297" y="538547"/>
        <a:ext cx="4171627" cy="2590157"/>
      </dsp:txXfrm>
    </dsp:sp>
    <dsp:sp modelId="{E89DF546-A5C1-4612-9828-06B9B8C3291A}">
      <dsp:nvSpPr>
        <dsp:cNvPr id="0" name=""/>
        <dsp:cNvSpPr/>
      </dsp:nvSpPr>
      <dsp:spPr>
        <a:xfrm>
          <a:off x="5429930" y="612"/>
          <a:ext cx="4332795" cy="2751325"/>
        </a:xfrm>
        <a:prstGeom prst="roundRect">
          <a:avLst>
            <a:gd name="adj" fmla="val 10000"/>
          </a:avLst>
        </a:prstGeom>
        <a:solidFill>
          <a:srgbClr val="2582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5D1F77-5F37-4E3A-8533-3901518DEFBB}">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Confidence: You are easily trusted and respected when you demonstrate confidence in yourself. Those following will doubt your expertise when you demonstrate uncertainty, this should not be confused with unteachability and openness to learn. </a:t>
          </a:r>
        </a:p>
      </dsp:txBody>
      <dsp:txXfrm>
        <a:off x="5991936" y="538547"/>
        <a:ext cx="4171627" cy="25901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F9EEC3-FCAD-43D8-9838-B4DB3BE7E447}">
      <dsp:nvSpPr>
        <dsp:cNvPr id="0" name=""/>
        <dsp:cNvSpPr/>
      </dsp:nvSpPr>
      <dsp:spPr>
        <a:xfrm rot="16200000">
          <a:off x="502179" y="-502179"/>
          <a:ext cx="1835679" cy="2840037"/>
        </a:xfrm>
        <a:prstGeom prst="round1Rect">
          <a:avLst/>
        </a:prstGeom>
        <a:solidFill>
          <a:srgbClr val="2582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Dominating</a:t>
          </a:r>
          <a:endParaRPr lang="en-GB" sz="2200" kern="1200" dirty="0"/>
        </a:p>
      </dsp:txBody>
      <dsp:txXfrm rot="5400000">
        <a:off x="0" y="0"/>
        <a:ext cx="2840037" cy="1376759"/>
      </dsp:txXfrm>
    </dsp:sp>
    <dsp:sp modelId="{AA4496A5-80BE-4FB2-8C71-900A33ADDC80}">
      <dsp:nvSpPr>
        <dsp:cNvPr id="0" name=""/>
        <dsp:cNvSpPr/>
      </dsp:nvSpPr>
      <dsp:spPr>
        <a:xfrm>
          <a:off x="2840037" y="0"/>
          <a:ext cx="2840037" cy="1835679"/>
        </a:xfrm>
        <a:prstGeom prst="round1Rect">
          <a:avLst/>
        </a:prstGeom>
        <a:solidFill>
          <a:srgbClr val="2582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Integrating</a:t>
          </a:r>
          <a:endParaRPr lang="en-GB" sz="2200" kern="1200" dirty="0"/>
        </a:p>
      </dsp:txBody>
      <dsp:txXfrm>
        <a:off x="2840037" y="0"/>
        <a:ext cx="2840037" cy="1376759"/>
      </dsp:txXfrm>
    </dsp:sp>
    <dsp:sp modelId="{EA502D6C-18FF-4B2C-B8C2-518F641F8A1F}">
      <dsp:nvSpPr>
        <dsp:cNvPr id="0" name=""/>
        <dsp:cNvSpPr/>
      </dsp:nvSpPr>
      <dsp:spPr>
        <a:xfrm rot="10800000">
          <a:off x="0" y="1835679"/>
          <a:ext cx="2840037" cy="1835679"/>
        </a:xfrm>
        <a:prstGeom prst="round1Rect">
          <a:avLst/>
        </a:prstGeom>
        <a:solidFill>
          <a:srgbClr val="2582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Avoiding</a:t>
          </a:r>
          <a:endParaRPr lang="en-GB" sz="2200" kern="1200" dirty="0"/>
        </a:p>
      </dsp:txBody>
      <dsp:txXfrm rot="10800000">
        <a:off x="0" y="2294598"/>
        <a:ext cx="2840037" cy="1376759"/>
      </dsp:txXfrm>
    </dsp:sp>
    <dsp:sp modelId="{E0D15956-B654-4E93-AB3B-FC4611C49398}">
      <dsp:nvSpPr>
        <dsp:cNvPr id="0" name=""/>
        <dsp:cNvSpPr/>
      </dsp:nvSpPr>
      <dsp:spPr>
        <a:xfrm rot="5400000">
          <a:off x="3342216" y="1333499"/>
          <a:ext cx="1835679" cy="2840037"/>
        </a:xfrm>
        <a:prstGeom prst="round1Rect">
          <a:avLst/>
        </a:prstGeom>
        <a:solidFill>
          <a:srgbClr val="2582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Accommodating</a:t>
          </a:r>
          <a:endParaRPr lang="en-GB" sz="2200" kern="1200" dirty="0"/>
        </a:p>
      </dsp:txBody>
      <dsp:txXfrm rot="-5400000">
        <a:off x="2840037" y="2294598"/>
        <a:ext cx="2840037" cy="1376759"/>
      </dsp:txXfrm>
    </dsp:sp>
    <dsp:sp modelId="{C34D8C69-6792-459E-8A1B-638C4F27BDF3}">
      <dsp:nvSpPr>
        <dsp:cNvPr id="0" name=""/>
        <dsp:cNvSpPr/>
      </dsp:nvSpPr>
      <dsp:spPr>
        <a:xfrm>
          <a:off x="1988026" y="1376759"/>
          <a:ext cx="1704022" cy="917839"/>
        </a:xfrm>
        <a:prstGeom prst="roundRect">
          <a:avLst/>
        </a:prstGeom>
        <a:solidFill>
          <a:srgbClr val="2582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Compromise</a:t>
          </a:r>
          <a:endParaRPr lang="en-GB" sz="2200" kern="1200" dirty="0">
            <a:solidFill>
              <a:schemeClr val="bg1"/>
            </a:solidFill>
          </a:endParaRPr>
        </a:p>
      </dsp:txBody>
      <dsp:txXfrm>
        <a:off x="2032831" y="1421564"/>
        <a:ext cx="1614412" cy="8282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2DB22-07B8-4A2C-81E6-0EFB948E3FAB}">
      <dsp:nvSpPr>
        <dsp:cNvPr id="0" name=""/>
        <dsp:cNvSpPr/>
      </dsp:nvSpPr>
      <dsp:spPr>
        <a:xfrm>
          <a:off x="0" y="0"/>
          <a:ext cx="10760792" cy="935415"/>
        </a:xfrm>
        <a:prstGeom prst="roundRect">
          <a:avLst/>
        </a:prstGeom>
        <a:solidFill>
          <a:srgbClr val="2582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Qualitative methods are used:</a:t>
          </a:r>
        </a:p>
      </dsp:txBody>
      <dsp:txXfrm>
        <a:off x="45663" y="45663"/>
        <a:ext cx="10669466" cy="844089"/>
      </dsp:txXfrm>
    </dsp:sp>
    <dsp:sp modelId="{BB0988EF-79FA-4B5B-8B62-190EEA0E9D8E}">
      <dsp:nvSpPr>
        <dsp:cNvPr id="0" name=""/>
        <dsp:cNvSpPr/>
      </dsp:nvSpPr>
      <dsp:spPr>
        <a:xfrm>
          <a:off x="0" y="1154883"/>
          <a:ext cx="10760792" cy="2744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655"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t>To obtain in-depth and contextual information about an individual’s  experiences, beliefs, perceptions, motivations or values</a:t>
          </a:r>
        </a:p>
        <a:p>
          <a:pPr marL="285750" lvl="1" indent="-285750" algn="l" defTabSz="1333500">
            <a:lnSpc>
              <a:spcPct val="90000"/>
            </a:lnSpc>
            <a:spcBef>
              <a:spcPct val="0"/>
            </a:spcBef>
            <a:spcAft>
              <a:spcPct val="20000"/>
            </a:spcAft>
            <a:buChar char="•"/>
          </a:pPr>
          <a:r>
            <a:rPr lang="en-US" sz="3000" kern="1200" dirty="0"/>
            <a:t>To explore reasons, opinions and attitudes behind respondents’  answers through asking probing questions to gain a deeper  understanding/ more information and explanation.</a:t>
          </a:r>
        </a:p>
      </dsp:txBody>
      <dsp:txXfrm>
        <a:off x="0" y="1154883"/>
        <a:ext cx="10760792" cy="27448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B5FD2-0D56-429D-BC43-C7CD029F761E}">
      <dsp:nvSpPr>
        <dsp:cNvPr id="0" name=""/>
        <dsp:cNvSpPr/>
      </dsp:nvSpPr>
      <dsp:spPr>
        <a:xfrm>
          <a:off x="0" y="581065"/>
          <a:ext cx="6263640" cy="1409118"/>
        </a:xfrm>
        <a:prstGeom prst="roundRect">
          <a:avLst/>
        </a:prstGeom>
        <a:solidFill>
          <a:srgbClr val="2582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In-depth interview: An intensive qualitative interview with an individual to explore personal views, opinions or perspective on a subject matter. </a:t>
          </a:r>
          <a:endParaRPr lang="en-US" sz="2000" kern="1200" dirty="0"/>
        </a:p>
      </dsp:txBody>
      <dsp:txXfrm>
        <a:off x="68787" y="649852"/>
        <a:ext cx="6126066" cy="1271544"/>
      </dsp:txXfrm>
    </dsp:sp>
    <dsp:sp modelId="{54C80A04-60E8-42E0-8DC1-D12B7AADF46F}">
      <dsp:nvSpPr>
        <dsp:cNvPr id="0" name=""/>
        <dsp:cNvSpPr/>
      </dsp:nvSpPr>
      <dsp:spPr>
        <a:xfrm>
          <a:off x="0" y="2047784"/>
          <a:ext cx="6263640" cy="1409118"/>
        </a:xfrm>
        <a:prstGeom prst="roundRect">
          <a:avLst/>
        </a:prstGeom>
        <a:solidFill>
          <a:srgbClr val="E8603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Focused Group Discussion(FGD): An explorative  discussion on a specific interest among a group of people. Individuals are allowed and encouraged to share their perception, ideas or opinions.</a:t>
          </a:r>
          <a:endParaRPr lang="en-US" sz="2000" kern="1200" dirty="0"/>
        </a:p>
      </dsp:txBody>
      <dsp:txXfrm>
        <a:off x="68787" y="2116571"/>
        <a:ext cx="6126066" cy="1271544"/>
      </dsp:txXfrm>
    </dsp:sp>
    <dsp:sp modelId="{214AD99D-847D-446B-B97F-26B545A91304}">
      <dsp:nvSpPr>
        <dsp:cNvPr id="0" name=""/>
        <dsp:cNvSpPr/>
      </dsp:nvSpPr>
      <dsp:spPr>
        <a:xfrm>
          <a:off x="0" y="3514503"/>
          <a:ext cx="6263640" cy="1409118"/>
        </a:xfrm>
        <a:prstGeom prst="round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Problem Tree Analysis(PTA): This is also called situational analysis; it is aimed at finding solution by using a tree anatomy as an analogy. The root is referred to as </a:t>
          </a:r>
          <a:r>
            <a:rPr lang="en-GB" sz="2000" b="1" kern="1200" dirty="0"/>
            <a:t>causes</a:t>
          </a:r>
          <a:r>
            <a:rPr lang="en-GB" sz="2000" kern="1200" dirty="0"/>
            <a:t>, the trunk as </a:t>
          </a:r>
          <a:r>
            <a:rPr lang="en-GB" sz="2000" b="1" kern="1200" dirty="0"/>
            <a:t>problem</a:t>
          </a:r>
          <a:r>
            <a:rPr lang="en-GB" sz="2000" kern="1200" dirty="0"/>
            <a:t> and the leaves as </a:t>
          </a:r>
          <a:r>
            <a:rPr lang="en-GB" sz="2000" b="1" kern="1200" dirty="0"/>
            <a:t>consequences</a:t>
          </a:r>
          <a:endParaRPr lang="en-US" sz="2000" kern="1200" dirty="0"/>
        </a:p>
      </dsp:txBody>
      <dsp:txXfrm>
        <a:off x="68787" y="3583290"/>
        <a:ext cx="6126066" cy="127154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E232FF-6175-444F-80CE-3EC9492275B2}" type="datetimeFigureOut">
              <a:rPr lang="en-US" smtClean="0"/>
              <a:t>7/8/2021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A2AF00-BBCC-2D44-A799-BADDCD71980C}" type="slidenum">
              <a:rPr lang="en-US" smtClean="0"/>
              <a:t>‹#›</a:t>
            </a:fld>
            <a:endParaRPr lang="en-US"/>
          </a:p>
        </p:txBody>
      </p:sp>
    </p:spTree>
    <p:extLst>
      <p:ext uri="{BB962C8B-B14F-4D97-AF65-F5344CB8AC3E}">
        <p14:creationId xmlns:p14="http://schemas.microsoft.com/office/powerpoint/2010/main" val="18118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24119-B4A4-4976-889A-FBCB36A3B1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035BFEE-96AB-45F2-830F-84EEF4DB2D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4911ECE-1EAD-4EC2-83FB-11C92CBB2ADC}"/>
              </a:ext>
            </a:extLst>
          </p:cNvPr>
          <p:cNvSpPr>
            <a:spLocks noGrp="1"/>
          </p:cNvSpPr>
          <p:nvPr>
            <p:ph type="dt" sz="half" idx="10"/>
          </p:nvPr>
        </p:nvSpPr>
        <p:spPr/>
        <p:txBody>
          <a:bodyPr/>
          <a:lstStyle/>
          <a:p>
            <a:fld id="{E0361421-B488-4DED-99A2-F434C4F5C69C}" type="datetime4">
              <a:rPr lang="en-GB" smtClean="0">
                <a:solidFill>
                  <a:prstClr val="black">
                    <a:tint val="75000"/>
                  </a:prstClr>
                </a:solidFill>
              </a:rPr>
              <a:pPr/>
              <a:t>08 July 2021</a:t>
            </a:fld>
            <a:endParaRPr lang="en-GB" dirty="0">
              <a:solidFill>
                <a:prstClr val="black">
                  <a:tint val="75000"/>
                </a:prstClr>
              </a:solidFill>
            </a:endParaRPr>
          </a:p>
        </p:txBody>
      </p:sp>
      <p:sp>
        <p:nvSpPr>
          <p:cNvPr id="5" name="Footer Placeholder 4">
            <a:extLst>
              <a:ext uri="{FF2B5EF4-FFF2-40B4-BE49-F238E27FC236}">
                <a16:creationId xmlns:a16="http://schemas.microsoft.com/office/drawing/2014/main" id="{EEAA7046-9393-44B8-B76D-362367B0C909}"/>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2A213561-C77A-40EE-86BE-B54BEC3EA1CF}"/>
              </a:ext>
            </a:extLst>
          </p:cNvPr>
          <p:cNvSpPr>
            <a:spLocks noGrp="1"/>
          </p:cNvSpPr>
          <p:nvPr>
            <p:ph type="sldNum" sz="quarter" idx="12"/>
          </p:nvPr>
        </p:nvSpPr>
        <p:spPr/>
        <p:txBody>
          <a:bodyPr/>
          <a:lstStyle/>
          <a:p>
            <a:fld id="{C8536B04-5EB1-4D73-8527-4DE8854642A4}" type="slidenum">
              <a:rPr lang="en-GB" smtClean="0">
                <a:solidFill>
                  <a:prstClr val="black">
                    <a:tint val="75000"/>
                  </a:prstClr>
                </a:solidFill>
              </a:rPr>
              <a:pPr/>
              <a:t>‹#›</a:t>
            </a:fld>
            <a:endParaRPr lang="en-GB">
              <a:solidFill>
                <a:prstClr val="black">
                  <a:tint val="75000"/>
                </a:prstClr>
              </a:solidFill>
            </a:endParaRPr>
          </a:p>
        </p:txBody>
      </p:sp>
      <p:cxnSp>
        <p:nvCxnSpPr>
          <p:cNvPr id="7" name="Straight Connector 6">
            <a:extLst>
              <a:ext uri="{FF2B5EF4-FFF2-40B4-BE49-F238E27FC236}">
                <a16:creationId xmlns:a16="http://schemas.microsoft.com/office/drawing/2014/main" id="{3E391F2E-FB27-4AA3-AE04-B5643CB8D3DC}"/>
              </a:ext>
            </a:extLst>
          </p:cNvPr>
          <p:cNvCxnSpPr/>
          <p:nvPr userDrawn="1"/>
        </p:nvCxnSpPr>
        <p:spPr>
          <a:xfrm flipV="1">
            <a:off x="1524000" y="2420711"/>
            <a:ext cx="9144000" cy="8164"/>
          </a:xfrm>
          <a:prstGeom prst="line">
            <a:avLst/>
          </a:prstGeom>
          <a:ln w="38100">
            <a:solidFill>
              <a:srgbClr val="2B8D6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7391E71-20B5-4A3E-97C1-E5D2669769E9}"/>
              </a:ext>
            </a:extLst>
          </p:cNvPr>
          <p:cNvCxnSpPr/>
          <p:nvPr userDrawn="1"/>
        </p:nvCxnSpPr>
        <p:spPr>
          <a:xfrm flipV="1">
            <a:off x="1605643" y="4992689"/>
            <a:ext cx="9144000" cy="8164"/>
          </a:xfrm>
          <a:prstGeom prst="line">
            <a:avLst/>
          </a:prstGeom>
          <a:ln w="38100">
            <a:solidFill>
              <a:srgbClr val="2B8D6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1FDD384-76CA-412A-AFFC-ABBC5DA7E0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452" y="788957"/>
            <a:ext cx="5721096" cy="926592"/>
          </a:xfrm>
          <a:prstGeom prst="rect">
            <a:avLst/>
          </a:prstGeom>
        </p:spPr>
      </p:pic>
    </p:spTree>
    <p:extLst>
      <p:ext uri="{BB962C8B-B14F-4D97-AF65-F5344CB8AC3E}">
        <p14:creationId xmlns:p14="http://schemas.microsoft.com/office/powerpoint/2010/main" val="603114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16551-6CF0-4A4A-B6A5-023D7B22A9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28F21F-7342-4973-ACB4-BD9A90802B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2328A7-F5B3-4432-B9A0-FA38D20828CC}"/>
              </a:ext>
            </a:extLst>
          </p:cNvPr>
          <p:cNvSpPr>
            <a:spLocks noGrp="1"/>
          </p:cNvSpPr>
          <p:nvPr>
            <p:ph type="dt" sz="half" idx="10"/>
          </p:nvPr>
        </p:nvSpPr>
        <p:spPr/>
        <p:txBody>
          <a:bodyPr/>
          <a:lstStyle/>
          <a:p>
            <a:fld id="{6BBB931B-C6B0-40BC-8296-C481340D410A}" type="datetime4">
              <a:rPr lang="en-GB" smtClean="0">
                <a:solidFill>
                  <a:prstClr val="black">
                    <a:tint val="75000"/>
                  </a:prstClr>
                </a:solidFill>
              </a:rPr>
              <a:pPr/>
              <a:t>08 July 2021</a:t>
            </a:fld>
            <a:endParaRPr lang="en-GB" dirty="0">
              <a:solidFill>
                <a:prstClr val="black">
                  <a:tint val="75000"/>
                </a:prstClr>
              </a:solidFill>
            </a:endParaRPr>
          </a:p>
        </p:txBody>
      </p:sp>
      <p:sp>
        <p:nvSpPr>
          <p:cNvPr id="5" name="Footer Placeholder 4">
            <a:extLst>
              <a:ext uri="{FF2B5EF4-FFF2-40B4-BE49-F238E27FC236}">
                <a16:creationId xmlns:a16="http://schemas.microsoft.com/office/drawing/2014/main" id="{54908B7F-A248-441A-ABF9-9B3D2894B6F5}"/>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D4165287-04CC-4D71-AC91-99C366BBDC6E}"/>
              </a:ext>
            </a:extLst>
          </p:cNvPr>
          <p:cNvSpPr>
            <a:spLocks noGrp="1"/>
          </p:cNvSpPr>
          <p:nvPr>
            <p:ph type="sldNum" sz="quarter" idx="12"/>
          </p:nvPr>
        </p:nvSpPr>
        <p:spPr/>
        <p:txBody>
          <a:bodyPr/>
          <a:lstStyle/>
          <a:p>
            <a:fld id="{C8536B04-5EB1-4D73-8527-4DE8854642A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26366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83D273-A471-492C-8673-2ECAFA30B66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A2026A7-73AF-4714-89B5-0970533824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2D693E-4828-4EBC-BCB9-25D049951771}"/>
              </a:ext>
            </a:extLst>
          </p:cNvPr>
          <p:cNvSpPr>
            <a:spLocks noGrp="1"/>
          </p:cNvSpPr>
          <p:nvPr>
            <p:ph type="dt" sz="half" idx="10"/>
          </p:nvPr>
        </p:nvSpPr>
        <p:spPr/>
        <p:txBody>
          <a:bodyPr/>
          <a:lstStyle/>
          <a:p>
            <a:fld id="{6BBB931B-C6B0-40BC-8296-C481340D410A}" type="datetime4">
              <a:rPr lang="en-GB" smtClean="0">
                <a:solidFill>
                  <a:prstClr val="black">
                    <a:tint val="75000"/>
                  </a:prstClr>
                </a:solidFill>
              </a:rPr>
              <a:pPr/>
              <a:t>08 July 2021</a:t>
            </a:fld>
            <a:endParaRPr lang="en-GB" dirty="0">
              <a:solidFill>
                <a:prstClr val="black">
                  <a:tint val="75000"/>
                </a:prstClr>
              </a:solidFill>
            </a:endParaRPr>
          </a:p>
        </p:txBody>
      </p:sp>
      <p:sp>
        <p:nvSpPr>
          <p:cNvPr id="5" name="Footer Placeholder 4">
            <a:extLst>
              <a:ext uri="{FF2B5EF4-FFF2-40B4-BE49-F238E27FC236}">
                <a16:creationId xmlns:a16="http://schemas.microsoft.com/office/drawing/2014/main" id="{35CC42E8-4ED0-426E-9970-DDF4C3EB9A61}"/>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A10666B4-6A81-4844-A3F1-9CB00D892B1E}"/>
              </a:ext>
            </a:extLst>
          </p:cNvPr>
          <p:cNvSpPr>
            <a:spLocks noGrp="1"/>
          </p:cNvSpPr>
          <p:nvPr>
            <p:ph type="sldNum" sz="quarter" idx="12"/>
          </p:nvPr>
        </p:nvSpPr>
        <p:spPr/>
        <p:txBody>
          <a:bodyPr/>
          <a:lstStyle/>
          <a:p>
            <a:fld id="{C8536B04-5EB1-4D73-8527-4DE8854642A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9791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236" y="94621"/>
            <a:ext cx="11906250" cy="705479"/>
          </a:xfrm>
        </p:spPr>
        <p:txBody>
          <a:bodyPr/>
          <a:lstStyle/>
          <a:p>
            <a:r>
              <a:rPr lang="en-US"/>
              <a:t>Click to edit Master title style</a:t>
            </a:r>
            <a:endParaRPr lang="en-GB" dirty="0"/>
          </a:p>
        </p:txBody>
      </p:sp>
      <p:sp>
        <p:nvSpPr>
          <p:cNvPr id="3" name="Content Placeholder 2"/>
          <p:cNvSpPr>
            <a:spLocks noGrp="1"/>
          </p:cNvSpPr>
          <p:nvPr>
            <p:ph idx="1"/>
          </p:nvPr>
        </p:nvSpPr>
        <p:spPr>
          <a:xfrm>
            <a:off x="144236" y="955221"/>
            <a:ext cx="11906250" cy="5102679"/>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411987E3-2D72-43E7-B894-42E27B72F97E}" type="datetimeFigureOut">
              <a:rPr lang="en-GB" smtClean="0">
                <a:solidFill>
                  <a:prstClr val="black">
                    <a:tint val="75000"/>
                  </a:prstClr>
                </a:solidFill>
              </a:rPr>
              <a:pPr/>
              <a:t>08/07/2021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536B04-5EB1-4D73-8527-4DE8854642A4}"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82293" y="6426551"/>
            <a:ext cx="1820962" cy="29492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2234B-120E-4371-A124-6985933ADA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F39A50-63AA-4D34-BB1D-7DD9456721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B0D475-5E5B-45B3-9CDA-CDE43DF4D739}"/>
              </a:ext>
            </a:extLst>
          </p:cNvPr>
          <p:cNvSpPr>
            <a:spLocks noGrp="1"/>
          </p:cNvSpPr>
          <p:nvPr>
            <p:ph type="dt" sz="half" idx="10"/>
          </p:nvPr>
        </p:nvSpPr>
        <p:spPr/>
        <p:txBody>
          <a:bodyPr/>
          <a:lstStyle/>
          <a:p>
            <a:fld id="{411987E3-2D72-43E7-B894-42E27B72F97E}" type="datetimeFigureOut">
              <a:rPr lang="en-GB" smtClean="0">
                <a:solidFill>
                  <a:prstClr val="black">
                    <a:tint val="75000"/>
                  </a:prstClr>
                </a:solidFill>
              </a:rPr>
              <a:pPr/>
              <a:t>08/07/2021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47651BC8-AFC5-4913-8523-45BB58851E22}"/>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026522B-44AF-4830-BE48-7CD389C13A5D}"/>
              </a:ext>
            </a:extLst>
          </p:cNvPr>
          <p:cNvSpPr>
            <a:spLocks noGrp="1"/>
          </p:cNvSpPr>
          <p:nvPr>
            <p:ph type="sldNum" sz="quarter" idx="12"/>
          </p:nvPr>
        </p:nvSpPr>
        <p:spPr/>
        <p:txBody>
          <a:bodyPr/>
          <a:lstStyle/>
          <a:p>
            <a:fld id="{C8536B04-5EB1-4D73-8527-4DE8854642A4}" type="slidenum">
              <a:rPr lang="en-GB" smtClean="0">
                <a:solidFill>
                  <a:prstClr val="black">
                    <a:tint val="75000"/>
                  </a:prstClr>
                </a:solidFill>
              </a:rPr>
              <a:pPr/>
              <a:t>‹#›</a:t>
            </a:fld>
            <a:endParaRPr lang="en-GB">
              <a:solidFill>
                <a:prstClr val="black">
                  <a:tint val="75000"/>
                </a:prstClr>
              </a:solidFill>
            </a:endParaRPr>
          </a:p>
        </p:txBody>
      </p:sp>
      <p:pic>
        <p:nvPicPr>
          <p:cNvPr id="7" name="Picture 6">
            <a:extLst>
              <a:ext uri="{FF2B5EF4-FFF2-40B4-BE49-F238E27FC236}">
                <a16:creationId xmlns:a16="http://schemas.microsoft.com/office/drawing/2014/main" id="{F6F3A36C-CCB0-4761-B88A-639530DBA9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82293" y="6426551"/>
            <a:ext cx="1820962" cy="294924"/>
          </a:xfrm>
          <a:prstGeom prst="rect">
            <a:avLst/>
          </a:prstGeom>
        </p:spPr>
      </p:pic>
    </p:spTree>
    <p:extLst>
      <p:ext uri="{BB962C8B-B14F-4D97-AF65-F5344CB8AC3E}">
        <p14:creationId xmlns:p14="http://schemas.microsoft.com/office/powerpoint/2010/main" val="955988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C823B-1B60-454F-BE44-5E283DEEEC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6CCF51F-BC58-4230-8106-B998966158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236CED-F1D3-49BB-8F5F-9351BF923EAF}"/>
              </a:ext>
            </a:extLst>
          </p:cNvPr>
          <p:cNvSpPr>
            <a:spLocks noGrp="1"/>
          </p:cNvSpPr>
          <p:nvPr>
            <p:ph type="dt" sz="half" idx="10"/>
          </p:nvPr>
        </p:nvSpPr>
        <p:spPr/>
        <p:txBody>
          <a:bodyPr/>
          <a:lstStyle/>
          <a:p>
            <a:fld id="{FB97CC23-81C5-4921-B704-9204277733F4}" type="datetimeFigureOut">
              <a:rPr lang="en-GB" smtClean="0"/>
              <a:t>08/07/2021</a:t>
            </a:fld>
            <a:endParaRPr lang="en-GB"/>
          </a:p>
        </p:txBody>
      </p:sp>
      <p:sp>
        <p:nvSpPr>
          <p:cNvPr id="5" name="Footer Placeholder 4">
            <a:extLst>
              <a:ext uri="{FF2B5EF4-FFF2-40B4-BE49-F238E27FC236}">
                <a16:creationId xmlns:a16="http://schemas.microsoft.com/office/drawing/2014/main" id="{C9B31435-EAD3-4128-BC91-CF3E1568DE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688DE9-EF70-4EF1-BC69-E42F4826D8B6}"/>
              </a:ext>
            </a:extLst>
          </p:cNvPr>
          <p:cNvSpPr>
            <a:spLocks noGrp="1"/>
          </p:cNvSpPr>
          <p:nvPr>
            <p:ph type="sldNum" sz="quarter" idx="12"/>
          </p:nvPr>
        </p:nvSpPr>
        <p:spPr/>
        <p:txBody>
          <a:bodyPr/>
          <a:lstStyle/>
          <a:p>
            <a:fld id="{BCD57638-85FB-46C9-9D7D-DBAF14C5E408}" type="slidenum">
              <a:rPr lang="en-GB" smtClean="0"/>
              <a:t>‹#›</a:t>
            </a:fld>
            <a:endParaRPr lang="en-GB"/>
          </a:p>
        </p:txBody>
      </p:sp>
    </p:spTree>
    <p:extLst>
      <p:ext uri="{BB962C8B-B14F-4D97-AF65-F5344CB8AC3E}">
        <p14:creationId xmlns:p14="http://schemas.microsoft.com/office/powerpoint/2010/main" val="2235275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05F9A-84F2-4D42-A118-DD37CFDE69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3CD542-6D7A-4AD9-B937-D68642A3E0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1669E65-4812-496F-AEF1-980DC40932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DBC4AEA-4DF6-429E-B391-546DA58462DA}"/>
              </a:ext>
            </a:extLst>
          </p:cNvPr>
          <p:cNvSpPr>
            <a:spLocks noGrp="1"/>
          </p:cNvSpPr>
          <p:nvPr>
            <p:ph type="dt" sz="half" idx="10"/>
          </p:nvPr>
        </p:nvSpPr>
        <p:spPr/>
        <p:txBody>
          <a:bodyPr/>
          <a:lstStyle/>
          <a:p>
            <a:fld id="{6BBB931B-C6B0-40BC-8296-C481340D410A}" type="datetime4">
              <a:rPr lang="en-GB" smtClean="0">
                <a:solidFill>
                  <a:prstClr val="black">
                    <a:tint val="75000"/>
                  </a:prstClr>
                </a:solidFill>
              </a:rPr>
              <a:pPr/>
              <a:t>08 July 2021</a:t>
            </a:fld>
            <a:endParaRPr lang="en-GB" dirty="0">
              <a:solidFill>
                <a:prstClr val="black">
                  <a:tint val="75000"/>
                </a:prstClr>
              </a:solidFill>
            </a:endParaRPr>
          </a:p>
        </p:txBody>
      </p:sp>
      <p:sp>
        <p:nvSpPr>
          <p:cNvPr id="6" name="Footer Placeholder 5">
            <a:extLst>
              <a:ext uri="{FF2B5EF4-FFF2-40B4-BE49-F238E27FC236}">
                <a16:creationId xmlns:a16="http://schemas.microsoft.com/office/drawing/2014/main" id="{E725BD78-06B1-4834-94E9-08E98645BDCD}"/>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1FCB8E7D-F11C-440D-99C4-4761F173DEF1}"/>
              </a:ext>
            </a:extLst>
          </p:cNvPr>
          <p:cNvSpPr>
            <a:spLocks noGrp="1"/>
          </p:cNvSpPr>
          <p:nvPr>
            <p:ph type="sldNum" sz="quarter" idx="12"/>
          </p:nvPr>
        </p:nvSpPr>
        <p:spPr/>
        <p:txBody>
          <a:bodyPr/>
          <a:lstStyle/>
          <a:p>
            <a:fld id="{C8536B04-5EB1-4D73-8527-4DE8854642A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5896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01BEA-A6ED-4BD2-BCD6-895DBB4108C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AE83A6-E819-486E-95EE-9D59077332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45372E-EA0E-4463-912B-B6F13BDA6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57146AA-B63D-4AFD-91CB-7D9DBB6BA3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763665-242F-4881-A1E8-550A3A0D17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A9C8DD0-2929-4E18-BF8F-00A723236ACF}"/>
              </a:ext>
            </a:extLst>
          </p:cNvPr>
          <p:cNvSpPr>
            <a:spLocks noGrp="1"/>
          </p:cNvSpPr>
          <p:nvPr>
            <p:ph type="dt" sz="half" idx="10"/>
          </p:nvPr>
        </p:nvSpPr>
        <p:spPr/>
        <p:txBody>
          <a:bodyPr/>
          <a:lstStyle/>
          <a:p>
            <a:fld id="{6BBB931B-C6B0-40BC-8296-C481340D410A}" type="datetime4">
              <a:rPr lang="en-GB" smtClean="0">
                <a:solidFill>
                  <a:prstClr val="black">
                    <a:tint val="75000"/>
                  </a:prstClr>
                </a:solidFill>
              </a:rPr>
              <a:pPr/>
              <a:t>08 July 2021</a:t>
            </a:fld>
            <a:endParaRPr lang="en-GB" dirty="0">
              <a:solidFill>
                <a:prstClr val="black">
                  <a:tint val="75000"/>
                </a:prstClr>
              </a:solidFill>
            </a:endParaRPr>
          </a:p>
        </p:txBody>
      </p:sp>
      <p:sp>
        <p:nvSpPr>
          <p:cNvPr id="8" name="Footer Placeholder 7">
            <a:extLst>
              <a:ext uri="{FF2B5EF4-FFF2-40B4-BE49-F238E27FC236}">
                <a16:creationId xmlns:a16="http://schemas.microsoft.com/office/drawing/2014/main" id="{162B038E-C086-4DA0-9A84-81763D3EC23E}"/>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C7CCF8F6-ACAA-473C-B11A-5A1ABB157AE2}"/>
              </a:ext>
            </a:extLst>
          </p:cNvPr>
          <p:cNvSpPr>
            <a:spLocks noGrp="1"/>
          </p:cNvSpPr>
          <p:nvPr>
            <p:ph type="sldNum" sz="quarter" idx="12"/>
          </p:nvPr>
        </p:nvSpPr>
        <p:spPr/>
        <p:txBody>
          <a:bodyPr/>
          <a:lstStyle/>
          <a:p>
            <a:fld id="{C8536B04-5EB1-4D73-8527-4DE8854642A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59288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A8A2B-2BEE-4097-92C4-8E271F1AEA2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2D61DFA-86F6-4905-B054-E25CBF03C596}"/>
              </a:ext>
            </a:extLst>
          </p:cNvPr>
          <p:cNvSpPr>
            <a:spLocks noGrp="1"/>
          </p:cNvSpPr>
          <p:nvPr>
            <p:ph type="dt" sz="half" idx="10"/>
          </p:nvPr>
        </p:nvSpPr>
        <p:spPr/>
        <p:txBody>
          <a:bodyPr/>
          <a:lstStyle/>
          <a:p>
            <a:fld id="{6BBB931B-C6B0-40BC-8296-C481340D410A}" type="datetime4">
              <a:rPr lang="en-GB" smtClean="0">
                <a:solidFill>
                  <a:prstClr val="black">
                    <a:tint val="75000"/>
                  </a:prstClr>
                </a:solidFill>
              </a:rPr>
              <a:pPr/>
              <a:t>08 July 2021</a:t>
            </a:fld>
            <a:endParaRPr lang="en-GB" dirty="0">
              <a:solidFill>
                <a:prstClr val="black">
                  <a:tint val="75000"/>
                </a:prstClr>
              </a:solidFill>
            </a:endParaRPr>
          </a:p>
        </p:txBody>
      </p:sp>
      <p:sp>
        <p:nvSpPr>
          <p:cNvPr id="4" name="Footer Placeholder 3">
            <a:extLst>
              <a:ext uri="{FF2B5EF4-FFF2-40B4-BE49-F238E27FC236}">
                <a16:creationId xmlns:a16="http://schemas.microsoft.com/office/drawing/2014/main" id="{329A9D6B-235C-4680-887E-3B76B69808EE}"/>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8F9057CD-0EAA-406B-ADCE-321737E49C0A}"/>
              </a:ext>
            </a:extLst>
          </p:cNvPr>
          <p:cNvSpPr>
            <a:spLocks noGrp="1"/>
          </p:cNvSpPr>
          <p:nvPr>
            <p:ph type="sldNum" sz="quarter" idx="12"/>
          </p:nvPr>
        </p:nvSpPr>
        <p:spPr/>
        <p:txBody>
          <a:bodyPr/>
          <a:lstStyle/>
          <a:p>
            <a:fld id="{C8536B04-5EB1-4D73-8527-4DE8854642A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66574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0DE26D-A935-43C6-A97D-96A7FFDF2DB6}"/>
              </a:ext>
            </a:extLst>
          </p:cNvPr>
          <p:cNvSpPr>
            <a:spLocks noGrp="1"/>
          </p:cNvSpPr>
          <p:nvPr>
            <p:ph type="dt" sz="half" idx="10"/>
          </p:nvPr>
        </p:nvSpPr>
        <p:spPr/>
        <p:txBody>
          <a:bodyPr/>
          <a:lstStyle/>
          <a:p>
            <a:fld id="{FB97CC23-81C5-4921-B704-9204277733F4}" type="datetimeFigureOut">
              <a:rPr lang="en-GB" smtClean="0"/>
              <a:t>08/07/2021</a:t>
            </a:fld>
            <a:endParaRPr lang="en-GB"/>
          </a:p>
        </p:txBody>
      </p:sp>
      <p:sp>
        <p:nvSpPr>
          <p:cNvPr id="3" name="Footer Placeholder 2">
            <a:extLst>
              <a:ext uri="{FF2B5EF4-FFF2-40B4-BE49-F238E27FC236}">
                <a16:creationId xmlns:a16="http://schemas.microsoft.com/office/drawing/2014/main" id="{F1F7AB9A-645C-47E1-831A-2C4ED0ECAED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70EE586-A821-44AA-8D72-8715E7C84AA6}"/>
              </a:ext>
            </a:extLst>
          </p:cNvPr>
          <p:cNvSpPr>
            <a:spLocks noGrp="1"/>
          </p:cNvSpPr>
          <p:nvPr>
            <p:ph type="sldNum" sz="quarter" idx="12"/>
          </p:nvPr>
        </p:nvSpPr>
        <p:spPr/>
        <p:txBody>
          <a:bodyPr/>
          <a:lstStyle/>
          <a:p>
            <a:fld id="{BCD57638-85FB-46C9-9D7D-DBAF14C5E408}" type="slidenum">
              <a:rPr lang="en-GB" smtClean="0"/>
              <a:t>‹#›</a:t>
            </a:fld>
            <a:endParaRPr lang="en-GB"/>
          </a:p>
        </p:txBody>
      </p:sp>
    </p:spTree>
    <p:extLst>
      <p:ext uri="{BB962C8B-B14F-4D97-AF65-F5344CB8AC3E}">
        <p14:creationId xmlns:p14="http://schemas.microsoft.com/office/powerpoint/2010/main" val="3309172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6FE35-4638-4BFB-BCA1-63BEFE10F0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B1729D6-7CF7-4814-B3BE-575C544618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E7DF48F-0A1A-49A4-862A-1644980F8C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A9C521-B41B-40A3-A7C5-A4737CCC6286}"/>
              </a:ext>
            </a:extLst>
          </p:cNvPr>
          <p:cNvSpPr>
            <a:spLocks noGrp="1"/>
          </p:cNvSpPr>
          <p:nvPr>
            <p:ph type="dt" sz="half" idx="10"/>
          </p:nvPr>
        </p:nvSpPr>
        <p:spPr/>
        <p:txBody>
          <a:bodyPr/>
          <a:lstStyle/>
          <a:p>
            <a:fld id="{6BBB931B-C6B0-40BC-8296-C481340D410A}" type="datetime4">
              <a:rPr lang="en-GB" smtClean="0">
                <a:solidFill>
                  <a:prstClr val="black">
                    <a:tint val="75000"/>
                  </a:prstClr>
                </a:solidFill>
              </a:rPr>
              <a:pPr/>
              <a:t>08 July 2021</a:t>
            </a:fld>
            <a:endParaRPr lang="en-GB" dirty="0">
              <a:solidFill>
                <a:prstClr val="black">
                  <a:tint val="75000"/>
                </a:prstClr>
              </a:solidFill>
            </a:endParaRPr>
          </a:p>
        </p:txBody>
      </p:sp>
      <p:sp>
        <p:nvSpPr>
          <p:cNvPr id="6" name="Footer Placeholder 5">
            <a:extLst>
              <a:ext uri="{FF2B5EF4-FFF2-40B4-BE49-F238E27FC236}">
                <a16:creationId xmlns:a16="http://schemas.microsoft.com/office/drawing/2014/main" id="{FDB02BB8-5D6B-4D7E-BD5E-B95F7FD59F4A}"/>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7E0F020A-C11F-4A9C-BFFD-D6F02F85ECAE}"/>
              </a:ext>
            </a:extLst>
          </p:cNvPr>
          <p:cNvSpPr>
            <a:spLocks noGrp="1"/>
          </p:cNvSpPr>
          <p:nvPr>
            <p:ph type="sldNum" sz="quarter" idx="12"/>
          </p:nvPr>
        </p:nvSpPr>
        <p:spPr/>
        <p:txBody>
          <a:bodyPr/>
          <a:lstStyle/>
          <a:p>
            <a:fld id="{C8536B04-5EB1-4D73-8527-4DE8854642A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91061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66A73-01D1-4C9B-9F70-9771A4B367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6D337E2-269A-45FC-B9B1-3770C72944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20396FA-AB13-4AFA-BBB9-C5359AF4AE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533B50-E936-4D0E-BF31-C3A77269982C}"/>
              </a:ext>
            </a:extLst>
          </p:cNvPr>
          <p:cNvSpPr>
            <a:spLocks noGrp="1"/>
          </p:cNvSpPr>
          <p:nvPr>
            <p:ph type="dt" sz="half" idx="10"/>
          </p:nvPr>
        </p:nvSpPr>
        <p:spPr/>
        <p:txBody>
          <a:bodyPr/>
          <a:lstStyle/>
          <a:p>
            <a:fld id="{6BBB931B-C6B0-40BC-8296-C481340D410A}" type="datetime4">
              <a:rPr lang="en-GB" smtClean="0">
                <a:solidFill>
                  <a:prstClr val="black">
                    <a:tint val="75000"/>
                  </a:prstClr>
                </a:solidFill>
              </a:rPr>
              <a:pPr/>
              <a:t>08 July 2021</a:t>
            </a:fld>
            <a:endParaRPr lang="en-GB" dirty="0">
              <a:solidFill>
                <a:prstClr val="black">
                  <a:tint val="75000"/>
                </a:prstClr>
              </a:solidFill>
            </a:endParaRPr>
          </a:p>
        </p:txBody>
      </p:sp>
      <p:sp>
        <p:nvSpPr>
          <p:cNvPr id="6" name="Footer Placeholder 5">
            <a:extLst>
              <a:ext uri="{FF2B5EF4-FFF2-40B4-BE49-F238E27FC236}">
                <a16:creationId xmlns:a16="http://schemas.microsoft.com/office/drawing/2014/main" id="{2C27E212-5B03-482B-A212-AE9FF244FE27}"/>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4CE9B1C6-31C9-4E79-B816-8840FB3316D3}"/>
              </a:ext>
            </a:extLst>
          </p:cNvPr>
          <p:cNvSpPr>
            <a:spLocks noGrp="1"/>
          </p:cNvSpPr>
          <p:nvPr>
            <p:ph type="sldNum" sz="quarter" idx="12"/>
          </p:nvPr>
        </p:nvSpPr>
        <p:spPr/>
        <p:txBody>
          <a:bodyPr/>
          <a:lstStyle/>
          <a:p>
            <a:fld id="{C8536B04-5EB1-4D73-8527-4DE8854642A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32914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20D6B0-77CB-4A85-A1E6-25190356EE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3D45F3-54AA-4966-8811-C464DCAD1C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276C52-B747-4221-80CF-3F512A6752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B931B-C6B0-40BC-8296-C481340D410A}" type="datetime4">
              <a:rPr lang="en-GB" smtClean="0">
                <a:solidFill>
                  <a:prstClr val="black">
                    <a:tint val="75000"/>
                  </a:prstClr>
                </a:solidFill>
              </a:rPr>
              <a:pPr/>
              <a:t>08 July 2021</a:t>
            </a:fld>
            <a:endParaRPr lang="en-GB" dirty="0">
              <a:solidFill>
                <a:prstClr val="black">
                  <a:tint val="75000"/>
                </a:prstClr>
              </a:solidFill>
            </a:endParaRPr>
          </a:p>
        </p:txBody>
      </p:sp>
      <p:sp>
        <p:nvSpPr>
          <p:cNvPr id="5" name="Footer Placeholder 4">
            <a:extLst>
              <a:ext uri="{FF2B5EF4-FFF2-40B4-BE49-F238E27FC236}">
                <a16:creationId xmlns:a16="http://schemas.microsoft.com/office/drawing/2014/main" id="{DBB3D2AE-017B-4867-AD7D-32D0B7D2CA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FA2A69C6-DC36-4721-8AED-01F54FAFFD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36B04-5EB1-4D73-8527-4DE8854642A4}" type="slidenum">
              <a:rPr lang="en-GB" smtClean="0">
                <a:solidFill>
                  <a:prstClr val="black">
                    <a:tint val="75000"/>
                  </a:prstClr>
                </a:solidFill>
              </a:rPr>
              <a:pPr/>
              <a:t>‹#›</a:t>
            </a:fld>
            <a:endParaRPr lang="en-GB" dirty="0">
              <a:solidFill>
                <a:prstClr val="black">
                  <a:tint val="75000"/>
                </a:prstClr>
              </a:solidFill>
            </a:endParaRPr>
          </a:p>
        </p:txBody>
      </p:sp>
      <p:cxnSp>
        <p:nvCxnSpPr>
          <p:cNvPr id="7" name="Straight Connector 6">
            <a:extLst>
              <a:ext uri="{FF2B5EF4-FFF2-40B4-BE49-F238E27FC236}">
                <a16:creationId xmlns:a16="http://schemas.microsoft.com/office/drawing/2014/main" id="{9A383E37-4C59-4AD1-BE8A-824EE592E40E}"/>
              </a:ext>
            </a:extLst>
          </p:cNvPr>
          <p:cNvCxnSpPr/>
          <p:nvPr userDrawn="1"/>
        </p:nvCxnSpPr>
        <p:spPr>
          <a:xfrm>
            <a:off x="0" y="6176963"/>
            <a:ext cx="12192000" cy="0"/>
          </a:xfrm>
          <a:prstGeom prst="line">
            <a:avLst/>
          </a:prstGeom>
          <a:ln w="38100">
            <a:solidFill>
              <a:srgbClr val="2B8D6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E14071F-320F-4056-B42A-8E617E1F77A6}"/>
              </a:ext>
            </a:extLst>
          </p:cNvPr>
          <p:cNvCxnSpPr/>
          <p:nvPr userDrawn="1"/>
        </p:nvCxnSpPr>
        <p:spPr>
          <a:xfrm>
            <a:off x="0" y="875621"/>
            <a:ext cx="12192000" cy="0"/>
          </a:xfrm>
          <a:prstGeom prst="line">
            <a:avLst/>
          </a:prstGeom>
          <a:ln w="38100">
            <a:solidFill>
              <a:srgbClr val="2B8D6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85142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8389"/>
            <a:ext cx="12192000" cy="808039"/>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592" y="995813"/>
            <a:ext cx="12053207" cy="512195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B931B-C6B0-40BC-8296-C481340D410A}" type="datetime4">
              <a:rPr lang="en-GB" smtClean="0">
                <a:solidFill>
                  <a:prstClr val="black">
                    <a:tint val="75000"/>
                  </a:prstClr>
                </a:solidFill>
              </a:rPr>
              <a:pPr/>
              <a:t>08 July 2021</a:t>
            </a:fld>
            <a:endParaRPr lang="en-GB"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36B04-5EB1-4D73-8527-4DE8854642A4}" type="slidenum">
              <a:rPr lang="en-GB" smtClean="0">
                <a:solidFill>
                  <a:prstClr val="black">
                    <a:tint val="75000"/>
                  </a:prstClr>
                </a:solidFill>
              </a:rPr>
              <a:pPr/>
              <a:t>‹#›</a:t>
            </a:fld>
            <a:endParaRPr lang="en-GB" dirty="0">
              <a:solidFill>
                <a:prstClr val="black">
                  <a:tint val="75000"/>
                </a:prstClr>
              </a:solidFill>
            </a:endParaRPr>
          </a:p>
        </p:txBody>
      </p:sp>
      <p:cxnSp>
        <p:nvCxnSpPr>
          <p:cNvPr id="7" name="Straight Connector 6"/>
          <p:cNvCxnSpPr/>
          <p:nvPr userDrawn="1"/>
        </p:nvCxnSpPr>
        <p:spPr>
          <a:xfrm>
            <a:off x="0" y="6176963"/>
            <a:ext cx="12192000" cy="0"/>
          </a:xfrm>
          <a:prstGeom prst="line">
            <a:avLst/>
          </a:prstGeom>
          <a:ln w="38100">
            <a:solidFill>
              <a:srgbClr val="2B8D6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875621"/>
            <a:ext cx="12192000" cy="0"/>
          </a:xfrm>
          <a:prstGeom prst="line">
            <a:avLst/>
          </a:prstGeom>
          <a:ln w="38100">
            <a:solidFill>
              <a:srgbClr val="2B8D6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803473"/>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mindtools.com/pages/article/Body_Language.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BAA8D-8B3D-4F2D-A8F9-D1946D25F207}"/>
              </a:ext>
            </a:extLst>
          </p:cNvPr>
          <p:cNvSpPr>
            <a:spLocks noGrp="1"/>
          </p:cNvSpPr>
          <p:nvPr>
            <p:ph type="ctrTitle"/>
          </p:nvPr>
        </p:nvSpPr>
        <p:spPr>
          <a:xfrm>
            <a:off x="575316" y="2134492"/>
            <a:ext cx="11041365" cy="2840686"/>
          </a:xfrm>
        </p:spPr>
        <p:txBody>
          <a:bodyPr>
            <a:normAutofit/>
          </a:bodyPr>
          <a:lstStyle/>
          <a:p>
            <a:pPr algn="ctr"/>
            <a:r>
              <a:rPr lang="en-US" sz="4400" b="1" dirty="0"/>
              <a:t>Training on the Participatory Planning Approach for Equitable Mass Administration of Medicine (MAM) to tackle Neglected Tropical Diseases (NTD) in Nigeria</a:t>
            </a:r>
            <a:endParaRPr lang="en-GB" sz="4400" b="1" dirty="0"/>
          </a:p>
        </p:txBody>
      </p:sp>
      <p:sp>
        <p:nvSpPr>
          <p:cNvPr id="6" name="Subtitle 5">
            <a:extLst>
              <a:ext uri="{FF2B5EF4-FFF2-40B4-BE49-F238E27FC236}">
                <a16:creationId xmlns:a16="http://schemas.microsoft.com/office/drawing/2014/main" id="{F0F2D538-FF89-4C40-A2ED-BBE9C7E29D1E}"/>
              </a:ext>
            </a:extLst>
          </p:cNvPr>
          <p:cNvSpPr>
            <a:spLocks noGrp="1"/>
          </p:cNvSpPr>
          <p:nvPr>
            <p:ph type="subTitle" idx="1"/>
          </p:nvPr>
        </p:nvSpPr>
        <p:spPr>
          <a:xfrm>
            <a:off x="1513398" y="5335422"/>
            <a:ext cx="9165203" cy="700541"/>
          </a:xfrm>
        </p:spPr>
        <p:txBody>
          <a:bodyPr/>
          <a:lstStyle/>
          <a:p>
            <a:r>
              <a:rPr lang="en-GB" dirty="0"/>
              <a:t>June, 2021</a:t>
            </a:r>
          </a:p>
        </p:txBody>
      </p:sp>
    </p:spTree>
    <p:extLst>
      <p:ext uri="{BB962C8B-B14F-4D97-AF65-F5344CB8AC3E}">
        <p14:creationId xmlns:p14="http://schemas.microsoft.com/office/powerpoint/2010/main" val="648206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194345" y="221068"/>
            <a:ext cx="11803310" cy="946479"/>
          </a:xfrm>
        </p:spPr>
        <p:txBody>
          <a:bodyPr anchor="ctr">
            <a:normAutofit fontScale="90000"/>
          </a:bodyPr>
          <a:lstStyle/>
          <a:p>
            <a:r>
              <a:rPr lang="en-GB" sz="4900" dirty="0"/>
              <a:t>Activity 2.1</a:t>
            </a:r>
            <a:br>
              <a:rPr lang="en-GB" sz="4400" dirty="0"/>
            </a:br>
            <a:endParaRPr lang="en-GB" dirty="0"/>
          </a:p>
        </p:txBody>
      </p:sp>
      <p:pic>
        <p:nvPicPr>
          <p:cNvPr id="3" name="Graphic 2" descr="Handshake">
            <a:extLst>
              <a:ext uri="{FF2B5EF4-FFF2-40B4-BE49-F238E27FC236}">
                <a16:creationId xmlns:a16="http://schemas.microsoft.com/office/drawing/2014/main" id="{80D87000-4490-4057-B5A8-976417221E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8269" y="803177"/>
            <a:ext cx="5251646" cy="5251646"/>
          </a:xfrm>
          <a:prstGeom prst="rect">
            <a:avLst/>
          </a:prstGeom>
        </p:spPr>
      </p:pic>
      <p:sp>
        <p:nvSpPr>
          <p:cNvPr id="4" name="TextBox 3">
            <a:extLst>
              <a:ext uri="{FF2B5EF4-FFF2-40B4-BE49-F238E27FC236}">
                <a16:creationId xmlns:a16="http://schemas.microsoft.com/office/drawing/2014/main" id="{E6ECB3BD-517F-4C4F-A337-23FF86B88822}"/>
              </a:ext>
            </a:extLst>
          </p:cNvPr>
          <p:cNvSpPr txBox="1"/>
          <p:nvPr/>
        </p:nvSpPr>
        <p:spPr>
          <a:xfrm>
            <a:off x="883834" y="2332139"/>
            <a:ext cx="4823670" cy="1323439"/>
          </a:xfrm>
          <a:prstGeom prst="rect">
            <a:avLst/>
          </a:prstGeom>
          <a:noFill/>
        </p:spPr>
        <p:txBody>
          <a:bodyPr wrap="square" rtlCol="0">
            <a:spAutoFit/>
          </a:bodyPr>
          <a:lstStyle/>
          <a:p>
            <a:r>
              <a:rPr lang="en-GB" sz="4000" dirty="0"/>
              <a:t>What is trust, respect and mutuality?</a:t>
            </a:r>
          </a:p>
        </p:txBody>
      </p:sp>
    </p:spTree>
    <p:extLst>
      <p:ext uri="{BB962C8B-B14F-4D97-AF65-F5344CB8AC3E}">
        <p14:creationId xmlns:p14="http://schemas.microsoft.com/office/powerpoint/2010/main" val="956587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952406-A855-4322-A7E4-D96D2D3CDB7D}"/>
              </a:ext>
            </a:extLst>
          </p:cNvPr>
          <p:cNvSpPr>
            <a:spLocks noGrp="1"/>
          </p:cNvSpPr>
          <p:nvPr>
            <p:ph idx="1"/>
          </p:nvPr>
        </p:nvSpPr>
        <p:spPr>
          <a:xfrm>
            <a:off x="5212794" y="2232214"/>
            <a:ext cx="6571769" cy="3422137"/>
          </a:xfrm>
        </p:spPr>
        <p:txBody>
          <a:bodyPr anchor="ctr">
            <a:normAutofit/>
          </a:bodyPr>
          <a:lstStyle/>
          <a:p>
            <a:pPr marL="342900" lvl="0" indent="-342900">
              <a:buFont typeface="Symbol" panose="05050102010706020507" pitchFamily="18" charset="2"/>
              <a:buChar char=""/>
            </a:pPr>
            <a:r>
              <a:rPr lang="en-US" b="1" dirty="0">
                <a:effectLst/>
                <a:latin typeface="Calibri" panose="020F0502020204030204" pitchFamily="34" charset="0"/>
                <a:ea typeface="Calibri" panose="020F0502020204030204" pitchFamily="34" charset="0"/>
                <a:cs typeface="Calibri" panose="020F0502020204030204" pitchFamily="34" charset="0"/>
              </a:rPr>
              <a:t>Trust: </a:t>
            </a:r>
            <a:r>
              <a:rPr lang="en-US" dirty="0">
                <a:effectLst/>
                <a:latin typeface="Calibri" panose="020F0502020204030204" pitchFamily="34" charset="0"/>
                <a:ea typeface="Calibri" panose="020F0502020204030204" pitchFamily="34" charset="0"/>
                <a:cs typeface="Calibri" panose="020F0502020204030204" pitchFamily="34" charset="0"/>
              </a:rPr>
              <a:t>Belief or confidence in the reliability of someone or something</a:t>
            </a:r>
            <a:endParaRPr lang="en-GB"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Symbol" panose="05050102010706020507" pitchFamily="18" charset="2"/>
              <a:buChar char=""/>
            </a:pPr>
            <a:r>
              <a:rPr lang="en-US" b="1" dirty="0">
                <a:effectLst/>
                <a:latin typeface="Calibri" panose="020F0502020204030204" pitchFamily="34" charset="0"/>
                <a:ea typeface="Calibri" panose="020F0502020204030204" pitchFamily="34" charset="0"/>
                <a:cs typeface="Calibri" panose="020F0502020204030204" pitchFamily="34" charset="0"/>
              </a:rPr>
              <a:t>Respect: </a:t>
            </a:r>
            <a:r>
              <a:rPr lang="en-US" dirty="0">
                <a:effectLst/>
                <a:latin typeface="Calibri" panose="020F0502020204030204" pitchFamily="34" charset="0"/>
                <a:ea typeface="Calibri" panose="020F0502020204030204" pitchFamily="34" charset="0"/>
                <a:cs typeface="Calibri" panose="020F0502020204030204" pitchFamily="34" charset="0"/>
              </a:rPr>
              <a:t>Due regard to someone’s feeling or rights of others</a:t>
            </a:r>
            <a:endParaRPr lang="en-GB"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spcAft>
                <a:spcPts val="800"/>
              </a:spcAft>
              <a:buFont typeface="Symbol" panose="05050102010706020507" pitchFamily="18" charset="2"/>
              <a:buChar char=""/>
            </a:pPr>
            <a:r>
              <a:rPr lang="en-US" b="1" dirty="0">
                <a:effectLst/>
                <a:latin typeface="Calibri" panose="020F0502020204030204" pitchFamily="34" charset="0"/>
                <a:ea typeface="Calibri" panose="020F0502020204030204" pitchFamily="34" charset="0"/>
                <a:cs typeface="Calibri" panose="020F0502020204030204" pitchFamily="34" charset="0"/>
              </a:rPr>
              <a:t>Mutuality: </a:t>
            </a:r>
            <a:r>
              <a:rPr lang="en-US" dirty="0">
                <a:effectLst/>
                <a:latin typeface="Calibri" panose="020F0502020204030204" pitchFamily="34" charset="0"/>
                <a:ea typeface="Calibri" panose="020F0502020204030204" pitchFamily="34" charset="0"/>
                <a:cs typeface="Calibri" panose="020F0502020204030204" pitchFamily="34" charset="0"/>
              </a:rPr>
              <a:t>Sharing and accommodating of feelings and action in a relationship or group.</a:t>
            </a:r>
            <a:endParaRPr lang="en-GB" dirty="0">
              <a:effectLst/>
              <a:latin typeface="Calibri" panose="020F0502020204030204" pitchFamily="34" charset="0"/>
              <a:ea typeface="Calibri" panose="020F0502020204030204" pitchFamily="34" charset="0"/>
              <a:cs typeface="Calibri" panose="020F0502020204030204" pitchFamily="34" charset="0"/>
            </a:endParaRPr>
          </a:p>
          <a:p>
            <a:pPr marL="0" indent="0">
              <a:spcAft>
                <a:spcPts val="800"/>
              </a:spcAft>
              <a:buNone/>
            </a:pPr>
            <a:endParaRPr lang="en-GB" dirty="0">
              <a:effectLst/>
              <a:latin typeface="Calibri" panose="020F0502020204030204" pitchFamily="34" charset="0"/>
              <a:ea typeface="Calibri" panose="020F0502020204030204" pitchFamily="34" charset="0"/>
              <a:cs typeface="Calibri" panose="020F0502020204030204" pitchFamily="34" charset="0"/>
            </a:endParaRPr>
          </a:p>
          <a:p>
            <a:endParaRPr lang="en-GB" dirty="0"/>
          </a:p>
        </p:txBody>
      </p:sp>
      <p:sp>
        <p:nvSpPr>
          <p:cNvPr id="4" name="Title 1">
            <a:extLst>
              <a:ext uri="{FF2B5EF4-FFF2-40B4-BE49-F238E27FC236}">
                <a16:creationId xmlns:a16="http://schemas.microsoft.com/office/drawing/2014/main" id="{ED5457F5-D48D-48FF-9522-CDD31C35DDEB}"/>
              </a:ext>
            </a:extLst>
          </p:cNvPr>
          <p:cNvSpPr txBox="1">
            <a:spLocks/>
          </p:cNvSpPr>
          <p:nvPr/>
        </p:nvSpPr>
        <p:spPr>
          <a:xfrm>
            <a:off x="245442" y="-130786"/>
            <a:ext cx="10264697" cy="12121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Trust, Respect and Mutuality</a:t>
            </a:r>
            <a:endParaRPr lang="en-GB" dirty="0"/>
          </a:p>
        </p:txBody>
      </p:sp>
      <p:pic>
        <p:nvPicPr>
          <p:cNvPr id="2050" name="Picture 2" descr="Friends, Trust, Friendship, Together, Community">
            <a:extLst>
              <a:ext uri="{FF2B5EF4-FFF2-40B4-BE49-F238E27FC236}">
                <a16:creationId xmlns:a16="http://schemas.microsoft.com/office/drawing/2014/main" id="{BC8CB4CC-3B60-4BD1-9624-4D7B99239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498" y="1791478"/>
            <a:ext cx="3862873" cy="3862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153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0" y="18255"/>
            <a:ext cx="10515600" cy="946479"/>
          </a:xfrm>
        </p:spPr>
        <p:txBody>
          <a:bodyPr anchor="ctr">
            <a:normAutofit/>
          </a:bodyPr>
          <a:lstStyle/>
          <a:p>
            <a:r>
              <a:rPr lang="en-GB" sz="4400" dirty="0"/>
              <a:t>Activity 2.2</a:t>
            </a:r>
            <a:endParaRPr lang="en-GB" dirty="0"/>
          </a:p>
        </p:txBody>
      </p:sp>
      <p:sp>
        <p:nvSpPr>
          <p:cNvPr id="4" name="TextBox 3">
            <a:extLst>
              <a:ext uri="{FF2B5EF4-FFF2-40B4-BE49-F238E27FC236}">
                <a16:creationId xmlns:a16="http://schemas.microsoft.com/office/drawing/2014/main" id="{BE67F83B-4CF5-443A-9C14-5ED56AFDBDFC}"/>
              </a:ext>
            </a:extLst>
          </p:cNvPr>
          <p:cNvSpPr txBox="1"/>
          <p:nvPr/>
        </p:nvSpPr>
        <p:spPr>
          <a:xfrm>
            <a:off x="1054916" y="1702857"/>
            <a:ext cx="6237214" cy="1446550"/>
          </a:xfrm>
          <a:prstGeom prst="rect">
            <a:avLst/>
          </a:prstGeom>
          <a:noFill/>
        </p:spPr>
        <p:txBody>
          <a:bodyPr wrap="square">
            <a:spAutoFit/>
          </a:bodyPr>
          <a:lstStyle/>
          <a:p>
            <a:pPr marL="0" indent="0">
              <a:buNone/>
            </a:pPr>
            <a:r>
              <a:rPr lang="en-GB" sz="4400" dirty="0"/>
              <a:t>What skills support good communication?</a:t>
            </a:r>
          </a:p>
        </p:txBody>
      </p:sp>
      <p:pic>
        <p:nvPicPr>
          <p:cNvPr id="3074" name="Picture 2" descr="Communicate, Communication, Conference, Crowd">
            <a:extLst>
              <a:ext uri="{FF2B5EF4-FFF2-40B4-BE49-F238E27FC236}">
                <a16:creationId xmlns:a16="http://schemas.microsoft.com/office/drawing/2014/main" id="{A960F74B-3B52-4E0E-BBE2-AB6AA84E79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0772" y="2113060"/>
            <a:ext cx="3796784" cy="3149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320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0" y="18255"/>
            <a:ext cx="10515600" cy="946479"/>
          </a:xfrm>
        </p:spPr>
        <p:txBody>
          <a:bodyPr anchor="ctr">
            <a:normAutofit/>
          </a:bodyPr>
          <a:lstStyle/>
          <a:p>
            <a:r>
              <a:rPr lang="en-GB" dirty="0"/>
              <a:t>Skills for building trust and respect</a:t>
            </a:r>
          </a:p>
        </p:txBody>
      </p:sp>
      <p:grpSp>
        <p:nvGrpSpPr>
          <p:cNvPr id="3" name="Group 2">
            <a:extLst>
              <a:ext uri="{FF2B5EF4-FFF2-40B4-BE49-F238E27FC236}">
                <a16:creationId xmlns:a16="http://schemas.microsoft.com/office/drawing/2014/main" id="{0C2E782E-1DEF-429B-B5BA-854EC73C7E45}"/>
              </a:ext>
            </a:extLst>
          </p:cNvPr>
          <p:cNvGrpSpPr/>
          <p:nvPr/>
        </p:nvGrpSpPr>
        <p:grpSpPr>
          <a:xfrm>
            <a:off x="1412217" y="1153425"/>
            <a:ext cx="6263640" cy="2426579"/>
            <a:chOff x="-1770077" y="-5628"/>
            <a:chExt cx="6263640" cy="2426579"/>
          </a:xfrm>
          <a:solidFill>
            <a:srgbClr val="25827D"/>
          </a:solidFill>
        </p:grpSpPr>
        <p:sp>
          <p:nvSpPr>
            <p:cNvPr id="4" name="Rectangle: Rounded Corners 3">
              <a:extLst>
                <a:ext uri="{FF2B5EF4-FFF2-40B4-BE49-F238E27FC236}">
                  <a16:creationId xmlns:a16="http://schemas.microsoft.com/office/drawing/2014/main" id="{723E2E29-E329-4767-890D-27D693FC5FB7}"/>
                </a:ext>
              </a:extLst>
            </p:cNvPr>
            <p:cNvSpPr/>
            <p:nvPr/>
          </p:nvSpPr>
          <p:spPr>
            <a:xfrm>
              <a:off x="-1770077" y="-5628"/>
              <a:ext cx="6263640" cy="2426579"/>
            </a:xfrm>
            <a:prstGeom prst="round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 name="Rectangle: Rounded Corners 4">
              <a:extLst>
                <a:ext uri="{FF2B5EF4-FFF2-40B4-BE49-F238E27FC236}">
                  <a16:creationId xmlns:a16="http://schemas.microsoft.com/office/drawing/2014/main" id="{0551CD9F-99CF-494F-929F-078AE0BB1F3B}"/>
                </a:ext>
              </a:extLst>
            </p:cNvPr>
            <p:cNvSpPr txBox="1"/>
            <p:nvPr/>
          </p:nvSpPr>
          <p:spPr>
            <a:xfrm>
              <a:off x="-1651621" y="80280"/>
              <a:ext cx="6026728" cy="218966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Free and open communication: Implementers and beneficiaries should feel safe bringing new ideas, concerns or criticism.</a:t>
              </a:r>
            </a:p>
          </p:txBody>
        </p:sp>
      </p:grpSp>
      <p:grpSp>
        <p:nvGrpSpPr>
          <p:cNvPr id="6" name="Group 5">
            <a:extLst>
              <a:ext uri="{FF2B5EF4-FFF2-40B4-BE49-F238E27FC236}">
                <a16:creationId xmlns:a16="http://schemas.microsoft.com/office/drawing/2014/main" id="{2A265DA1-5E5A-4539-8130-4FF13E1A9546}"/>
              </a:ext>
            </a:extLst>
          </p:cNvPr>
          <p:cNvGrpSpPr/>
          <p:nvPr/>
        </p:nvGrpSpPr>
        <p:grpSpPr>
          <a:xfrm>
            <a:off x="3920526" y="3655933"/>
            <a:ext cx="6263640" cy="2426579"/>
            <a:chOff x="0" y="2578100"/>
            <a:chExt cx="6263640" cy="2426579"/>
          </a:xfrm>
          <a:solidFill>
            <a:srgbClr val="E8603B"/>
          </a:solidFill>
        </p:grpSpPr>
        <p:sp>
          <p:nvSpPr>
            <p:cNvPr id="7" name="Rectangle: Rounded Corners 6">
              <a:extLst>
                <a:ext uri="{FF2B5EF4-FFF2-40B4-BE49-F238E27FC236}">
                  <a16:creationId xmlns:a16="http://schemas.microsoft.com/office/drawing/2014/main" id="{E0D3FDBD-2392-4568-917E-7C1E165F146D}"/>
                </a:ext>
              </a:extLst>
            </p:cNvPr>
            <p:cNvSpPr/>
            <p:nvPr/>
          </p:nvSpPr>
          <p:spPr>
            <a:xfrm>
              <a:off x="0" y="2578100"/>
              <a:ext cx="6263640" cy="2426579"/>
            </a:xfrm>
            <a:prstGeom prst="roundRect">
              <a:avLst/>
            </a:prstGeom>
            <a:grpFill/>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sp>
        <p:sp>
          <p:nvSpPr>
            <p:cNvPr id="8" name="Rectangle: Rounded Corners 4">
              <a:extLst>
                <a:ext uri="{FF2B5EF4-FFF2-40B4-BE49-F238E27FC236}">
                  <a16:creationId xmlns:a16="http://schemas.microsoft.com/office/drawing/2014/main" id="{E7D9A443-9C4F-4143-9A69-9F814FFB29AE}"/>
                </a:ext>
              </a:extLst>
            </p:cNvPr>
            <p:cNvSpPr txBox="1"/>
            <p:nvPr/>
          </p:nvSpPr>
          <p:spPr>
            <a:xfrm>
              <a:off x="118456" y="2696556"/>
              <a:ext cx="6026728" cy="218966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Consistency: Always keep to your words and apologise where change becomes unavoidable.</a:t>
              </a:r>
            </a:p>
          </p:txBody>
        </p:sp>
      </p:grpSp>
    </p:spTree>
    <p:extLst>
      <p:ext uri="{BB962C8B-B14F-4D97-AF65-F5344CB8AC3E}">
        <p14:creationId xmlns:p14="http://schemas.microsoft.com/office/powerpoint/2010/main" val="3373154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0" y="18255"/>
            <a:ext cx="10515600" cy="946479"/>
          </a:xfrm>
        </p:spPr>
        <p:txBody>
          <a:bodyPr anchor="ctr">
            <a:normAutofit/>
          </a:bodyPr>
          <a:lstStyle/>
          <a:p>
            <a:r>
              <a:rPr lang="en-GB" dirty="0"/>
              <a:t>Skills for building trust and respect</a:t>
            </a:r>
          </a:p>
        </p:txBody>
      </p:sp>
      <p:graphicFrame>
        <p:nvGraphicFramePr>
          <p:cNvPr id="3" name="Content Placeholder 2">
            <a:extLst>
              <a:ext uri="{FF2B5EF4-FFF2-40B4-BE49-F238E27FC236}">
                <a16:creationId xmlns:a16="http://schemas.microsoft.com/office/drawing/2014/main" id="{245E5E75-66CD-4AD5-8425-E8852B230144}"/>
              </a:ext>
            </a:extLst>
          </p:cNvPr>
          <p:cNvGraphicFramePr>
            <a:graphicFrameLocks noGrp="1"/>
          </p:cNvGraphicFramePr>
          <p:nvPr>
            <p:ph idx="1"/>
            <p:extLst>
              <p:ext uri="{D42A27DB-BD31-4B8C-83A1-F6EECF244321}">
                <p14:modId xmlns:p14="http://schemas.microsoft.com/office/powerpoint/2010/main" val="1843838695"/>
              </p:ext>
            </p:extLst>
          </p:nvPr>
        </p:nvGraphicFramePr>
        <p:xfrm>
          <a:off x="820712" y="2203787"/>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1575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0" y="18255"/>
            <a:ext cx="10515600" cy="946479"/>
          </a:xfrm>
        </p:spPr>
        <p:txBody>
          <a:bodyPr anchor="ctr">
            <a:normAutofit/>
          </a:bodyPr>
          <a:lstStyle/>
          <a:p>
            <a:r>
              <a:rPr lang="en-US" sz="4400" kern="1200" dirty="0">
                <a:latin typeface="+mj-lt"/>
                <a:ea typeface="+mj-ea"/>
                <a:cs typeface="+mj-cs"/>
              </a:rPr>
              <a:t>Communication and facilitation skills </a:t>
            </a:r>
            <a:endParaRPr lang="en-GB" dirty="0"/>
          </a:p>
        </p:txBody>
      </p:sp>
      <p:sp>
        <p:nvSpPr>
          <p:cNvPr id="3" name="Text Box 2050">
            <a:extLst>
              <a:ext uri="{FF2B5EF4-FFF2-40B4-BE49-F238E27FC236}">
                <a16:creationId xmlns:a16="http://schemas.microsoft.com/office/drawing/2014/main" id="{73798F06-9A91-4182-BB00-E686FB53BD39}"/>
              </a:ext>
            </a:extLst>
          </p:cNvPr>
          <p:cNvSpPr txBox="1">
            <a:spLocks noChangeArrowheads="1"/>
          </p:cNvSpPr>
          <p:nvPr/>
        </p:nvSpPr>
        <p:spPr bwMode="auto">
          <a:xfrm>
            <a:off x="6416354" y="1504549"/>
            <a:ext cx="4671096" cy="407451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243013" indent="-328613">
              <a:defRPr sz="2400">
                <a:solidFill>
                  <a:schemeClr val="tx1"/>
                </a:solidFill>
                <a:latin typeface="Times New Roman" panose="02020603050405020304" pitchFamily="18" charset="0"/>
              </a:defRPr>
            </a:lvl3pPr>
            <a:lvl4pPr marL="1433513">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lnSpc>
                <a:spcPct val="90000"/>
              </a:lnSpc>
              <a:spcAft>
                <a:spcPts val="600"/>
              </a:spcAft>
            </a:pPr>
            <a:r>
              <a:rPr lang="en-US" altLang="en-US" b="1" dirty="0">
                <a:latin typeface="+mn-lt"/>
              </a:rPr>
              <a:t>What skills do I need?</a:t>
            </a:r>
          </a:p>
          <a:p>
            <a:pPr>
              <a:lnSpc>
                <a:spcPct val="90000"/>
              </a:lnSpc>
              <a:spcAft>
                <a:spcPts val="600"/>
              </a:spcAft>
            </a:pPr>
            <a:endParaRPr lang="en-US" altLang="en-US" sz="2000" dirty="0">
              <a:latin typeface="+mn-lt"/>
            </a:endParaRPr>
          </a:p>
          <a:p>
            <a:pPr>
              <a:lnSpc>
                <a:spcPct val="90000"/>
              </a:lnSpc>
              <a:spcAft>
                <a:spcPts val="600"/>
              </a:spcAft>
            </a:pPr>
            <a:r>
              <a:rPr lang="en-US" altLang="en-US" sz="2000" dirty="0">
                <a:latin typeface="+mn-lt"/>
              </a:rPr>
              <a:t>To work effectively with partners in developing new implementation plans, you will need to explore and practice some essential</a:t>
            </a:r>
            <a:r>
              <a:rPr lang="en-US" altLang="en-US" sz="2000" i="1" dirty="0">
                <a:latin typeface="+mn-lt"/>
              </a:rPr>
              <a:t> </a:t>
            </a:r>
            <a:r>
              <a:rPr lang="en-US" altLang="en-US" sz="2000" dirty="0">
                <a:latin typeface="+mn-lt"/>
              </a:rPr>
              <a:t>communication and facilitation skills. These include </a:t>
            </a:r>
          </a:p>
          <a:p>
            <a:pPr lvl="1" indent="-228600">
              <a:lnSpc>
                <a:spcPct val="90000"/>
              </a:lnSpc>
              <a:spcAft>
                <a:spcPts val="600"/>
              </a:spcAft>
              <a:buFont typeface="Arial" panose="020B0604020202020204" pitchFamily="34" charset="0"/>
              <a:buChar char="•"/>
            </a:pPr>
            <a:endParaRPr lang="en-US" altLang="en-US" sz="2000" dirty="0">
              <a:latin typeface="+mn-lt"/>
            </a:endParaRPr>
          </a:p>
          <a:p>
            <a:pPr lvl="2" indent="-228600">
              <a:lnSpc>
                <a:spcPct val="90000"/>
              </a:lnSpc>
              <a:spcAft>
                <a:spcPts val="600"/>
              </a:spcAft>
              <a:buFont typeface="Arial" panose="020B0604020202020204" pitchFamily="34" charset="0"/>
              <a:buChar char="•"/>
            </a:pPr>
            <a:r>
              <a:rPr lang="en-US" altLang="en-US" sz="2000" dirty="0">
                <a:latin typeface="+mn-lt"/>
              </a:rPr>
              <a:t>Neutrality</a:t>
            </a:r>
          </a:p>
          <a:p>
            <a:pPr lvl="2" indent="-228600">
              <a:lnSpc>
                <a:spcPct val="90000"/>
              </a:lnSpc>
              <a:spcAft>
                <a:spcPts val="600"/>
              </a:spcAft>
              <a:buFont typeface="Arial" panose="020B0604020202020204" pitchFamily="34" charset="0"/>
              <a:buChar char="•"/>
            </a:pPr>
            <a:r>
              <a:rPr lang="en-US" altLang="en-US" sz="2000" dirty="0">
                <a:latin typeface="+mn-lt"/>
              </a:rPr>
              <a:t>Good body language</a:t>
            </a:r>
          </a:p>
          <a:p>
            <a:pPr lvl="2" indent="-228600">
              <a:lnSpc>
                <a:spcPct val="90000"/>
              </a:lnSpc>
              <a:spcAft>
                <a:spcPts val="600"/>
              </a:spcAft>
              <a:buFont typeface="Arial" panose="020B0604020202020204" pitchFamily="34" charset="0"/>
              <a:buChar char="•"/>
            </a:pPr>
            <a:r>
              <a:rPr lang="en-US" altLang="en-US" sz="2000" dirty="0">
                <a:latin typeface="+mn-lt"/>
              </a:rPr>
              <a:t>Good questioning skills and </a:t>
            </a:r>
          </a:p>
          <a:p>
            <a:pPr lvl="2" indent="-228600">
              <a:lnSpc>
                <a:spcPct val="90000"/>
              </a:lnSpc>
              <a:spcAft>
                <a:spcPts val="600"/>
              </a:spcAft>
              <a:buFont typeface="Arial" panose="020B0604020202020204" pitchFamily="34" charset="0"/>
              <a:buChar char="•"/>
            </a:pPr>
            <a:r>
              <a:rPr lang="en-US" altLang="en-US" sz="2000" dirty="0">
                <a:latin typeface="+mn-lt"/>
              </a:rPr>
              <a:t>Good facilitation skills </a:t>
            </a:r>
          </a:p>
        </p:txBody>
      </p:sp>
      <p:pic>
        <p:nvPicPr>
          <p:cNvPr id="4098" name="Picture 2" descr="Question, Questions, Man, Head, Success, Lamp, Brain">
            <a:extLst>
              <a:ext uri="{FF2B5EF4-FFF2-40B4-BE49-F238E27FC236}">
                <a16:creationId xmlns:a16="http://schemas.microsoft.com/office/drawing/2014/main" id="{7EE32A54-6A67-4BC1-B25F-EB6F36FA4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550" y="1605705"/>
            <a:ext cx="3872204" cy="3872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06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Questions, Demand, Doubts, Psychology, Fear, Insecurity">
            <a:extLst>
              <a:ext uri="{FF2B5EF4-FFF2-40B4-BE49-F238E27FC236}">
                <a16:creationId xmlns:a16="http://schemas.microsoft.com/office/drawing/2014/main" id="{8F7DB57D-D409-477D-955F-7559B2E341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3342" y="2562715"/>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0" y="18255"/>
            <a:ext cx="11409028" cy="946479"/>
          </a:xfrm>
        </p:spPr>
        <p:txBody>
          <a:bodyPr anchor="ctr">
            <a:normAutofit/>
          </a:bodyPr>
          <a:lstStyle/>
          <a:p>
            <a:pPr>
              <a:lnSpc>
                <a:spcPct val="90000"/>
              </a:lnSpc>
              <a:spcBef>
                <a:spcPct val="0"/>
              </a:spcBef>
              <a:spcAft>
                <a:spcPts val="600"/>
              </a:spcAft>
            </a:pPr>
            <a:r>
              <a:rPr lang="en-US" altLang="en-US" sz="4400" kern="1200" dirty="0">
                <a:latin typeface="+mj-lt"/>
                <a:ea typeface="+mj-ea"/>
                <a:cs typeface="+mj-cs"/>
              </a:rPr>
              <a:t>Why is it important to be neutral?</a:t>
            </a:r>
          </a:p>
        </p:txBody>
      </p:sp>
      <p:sp>
        <p:nvSpPr>
          <p:cNvPr id="3" name="Text Box 2">
            <a:extLst>
              <a:ext uri="{FF2B5EF4-FFF2-40B4-BE49-F238E27FC236}">
                <a16:creationId xmlns:a16="http://schemas.microsoft.com/office/drawing/2014/main" id="{CCFA1172-462C-4AF0-861B-C413586780F5}"/>
              </a:ext>
            </a:extLst>
          </p:cNvPr>
          <p:cNvSpPr txBox="1">
            <a:spLocks noChangeArrowheads="1"/>
          </p:cNvSpPr>
          <p:nvPr/>
        </p:nvSpPr>
        <p:spPr bwMode="auto">
          <a:xfrm>
            <a:off x="718847" y="1745956"/>
            <a:ext cx="9708995" cy="356717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fontScale="92500" lnSpcReduction="20000"/>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243013" indent="-328613">
              <a:defRPr sz="2400">
                <a:solidFill>
                  <a:schemeClr val="tx1"/>
                </a:solidFill>
                <a:latin typeface="Times New Roman" panose="02020603050405020304" pitchFamily="18" charset="0"/>
              </a:defRPr>
            </a:lvl3pPr>
            <a:lvl4pPr marL="1433513">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indent="-228600">
              <a:lnSpc>
                <a:spcPct val="90000"/>
              </a:lnSpc>
              <a:spcAft>
                <a:spcPts val="600"/>
              </a:spcAft>
              <a:buFont typeface="Arial" panose="020B0604020202020204" pitchFamily="34" charset="0"/>
              <a:buChar char="•"/>
            </a:pPr>
            <a:endParaRPr lang="en-US" altLang="en-US" dirty="0">
              <a:latin typeface="+mn-lt"/>
            </a:endParaRPr>
          </a:p>
          <a:p>
            <a:pPr lvl="1" indent="-228600">
              <a:lnSpc>
                <a:spcPct val="90000"/>
              </a:lnSpc>
              <a:spcAft>
                <a:spcPts val="600"/>
              </a:spcAft>
              <a:buFont typeface="Arial" panose="020B0604020202020204" pitchFamily="34" charset="0"/>
              <a:buChar char="•"/>
            </a:pPr>
            <a:r>
              <a:rPr lang="en-US" altLang="en-US" sz="3000" dirty="0">
                <a:latin typeface="+mn-lt"/>
              </a:rPr>
              <a:t>The way you ask questions will influence</a:t>
            </a:r>
            <a:br>
              <a:rPr lang="en-US" altLang="en-US" sz="3000" dirty="0">
                <a:latin typeface="+mn-lt"/>
              </a:rPr>
            </a:br>
            <a:r>
              <a:rPr lang="en-US" altLang="en-US" sz="3000" dirty="0">
                <a:latin typeface="+mn-lt"/>
              </a:rPr>
              <a:t>the answers you get.  As you are interested in the NTD program, do not influence their answers by asking leading questions. </a:t>
            </a:r>
          </a:p>
          <a:p>
            <a:pPr lvl="1" indent="-228600">
              <a:lnSpc>
                <a:spcPct val="90000"/>
              </a:lnSpc>
              <a:spcAft>
                <a:spcPts val="600"/>
              </a:spcAft>
              <a:buFont typeface="Arial" panose="020B0604020202020204" pitchFamily="34" charset="0"/>
              <a:buChar char="•"/>
            </a:pPr>
            <a:endParaRPr lang="en-US" altLang="en-US" sz="3000" dirty="0">
              <a:latin typeface="+mn-lt"/>
            </a:endParaRPr>
          </a:p>
          <a:p>
            <a:pPr lvl="1" indent="-228600">
              <a:lnSpc>
                <a:spcPct val="90000"/>
              </a:lnSpc>
              <a:spcAft>
                <a:spcPts val="600"/>
              </a:spcAft>
              <a:buFont typeface="Arial" panose="020B0604020202020204" pitchFamily="34" charset="0"/>
              <a:buChar char="•"/>
            </a:pPr>
            <a:r>
              <a:rPr lang="en-US" altLang="en-US" sz="3000" dirty="0">
                <a:latin typeface="+mn-lt"/>
              </a:rPr>
              <a:t>Example of a leading question:  </a:t>
            </a:r>
            <a:br>
              <a:rPr lang="en-US" altLang="en-US" dirty="0">
                <a:latin typeface="+mn-lt"/>
              </a:rPr>
            </a:br>
            <a:br>
              <a:rPr lang="en-US" altLang="en-US" dirty="0">
                <a:latin typeface="+mn-lt"/>
              </a:rPr>
            </a:br>
            <a:r>
              <a:rPr lang="en-US" altLang="en-US" sz="2800" b="1" i="1" dirty="0">
                <a:latin typeface="+mn-lt"/>
              </a:rPr>
              <a:t>“This is an excellent way to distribute medicines, don’t you think?”</a:t>
            </a:r>
          </a:p>
          <a:p>
            <a:pPr lvl="1" indent="-228600">
              <a:lnSpc>
                <a:spcPct val="90000"/>
              </a:lnSpc>
              <a:spcAft>
                <a:spcPts val="600"/>
              </a:spcAft>
              <a:buFont typeface="Arial" panose="020B0604020202020204" pitchFamily="34" charset="0"/>
              <a:buChar char="•"/>
            </a:pPr>
            <a:endParaRPr lang="en-US" altLang="en-US" dirty="0">
              <a:latin typeface="+mn-lt"/>
            </a:endParaRPr>
          </a:p>
        </p:txBody>
      </p:sp>
    </p:spTree>
    <p:extLst>
      <p:ext uri="{BB962C8B-B14F-4D97-AF65-F5344CB8AC3E}">
        <p14:creationId xmlns:p14="http://schemas.microsoft.com/office/powerpoint/2010/main" val="17472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1" y="244758"/>
            <a:ext cx="12192001" cy="946479"/>
          </a:xfrm>
        </p:spPr>
        <p:txBody>
          <a:bodyPr anchor="ctr">
            <a:normAutofit fontScale="90000"/>
          </a:bodyPr>
          <a:lstStyle/>
          <a:p>
            <a:r>
              <a:rPr lang="en-US" altLang="en-US" sz="4900" dirty="0"/>
              <a:t>What are good communication and facilitation skills?</a:t>
            </a:r>
            <a:br>
              <a:rPr lang="en-US" altLang="en-US" sz="4400" b="1" dirty="0"/>
            </a:br>
            <a:endParaRPr lang="en-GB" dirty="0"/>
          </a:p>
        </p:txBody>
      </p:sp>
      <p:sp>
        <p:nvSpPr>
          <p:cNvPr id="3" name="Text Box 2">
            <a:extLst>
              <a:ext uri="{FF2B5EF4-FFF2-40B4-BE49-F238E27FC236}">
                <a16:creationId xmlns:a16="http://schemas.microsoft.com/office/drawing/2014/main" id="{89A1F8E1-FED7-4968-B873-24E13B026E13}"/>
              </a:ext>
            </a:extLst>
          </p:cNvPr>
          <p:cNvSpPr txBox="1">
            <a:spLocks noChangeArrowheads="1"/>
          </p:cNvSpPr>
          <p:nvPr/>
        </p:nvSpPr>
        <p:spPr bwMode="auto">
          <a:xfrm>
            <a:off x="4377028" y="1334332"/>
            <a:ext cx="7300447" cy="460417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428750" indent="-514350">
              <a:defRPr sz="2400">
                <a:solidFill>
                  <a:schemeClr val="tx1"/>
                </a:solidFill>
                <a:latin typeface="Times New Roman" panose="02020603050405020304" pitchFamily="18" charset="0"/>
              </a:defRPr>
            </a:lvl3pPr>
            <a:lvl4pPr marL="1619250">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indent="-228600">
              <a:lnSpc>
                <a:spcPct val="90000"/>
              </a:lnSpc>
              <a:buFont typeface="Arial" panose="020B0604020202020204" pitchFamily="34" charset="0"/>
              <a:buChar char="•"/>
            </a:pPr>
            <a:endParaRPr lang="en-US" altLang="en-US" sz="2000" dirty="0">
              <a:latin typeface="+mn-lt"/>
            </a:endParaRPr>
          </a:p>
          <a:p>
            <a:pPr>
              <a:lnSpc>
                <a:spcPct val="90000"/>
              </a:lnSpc>
            </a:pPr>
            <a:r>
              <a:rPr lang="en-US" altLang="en-US" dirty="0">
                <a:latin typeface="+mn-lt"/>
              </a:rPr>
              <a:t>As part of your work in the NTD programme you  will need to facilitate many meetings with various stakeholders. </a:t>
            </a:r>
          </a:p>
          <a:p>
            <a:pPr>
              <a:lnSpc>
                <a:spcPct val="90000"/>
              </a:lnSpc>
            </a:pPr>
            <a:r>
              <a:rPr lang="en-US" altLang="en-US" dirty="0">
                <a:latin typeface="+mn-lt"/>
              </a:rPr>
              <a:t>Here are some ideas which will help you become a better facilitator:</a:t>
            </a:r>
          </a:p>
          <a:p>
            <a:pPr lvl="1" indent="-228600">
              <a:lnSpc>
                <a:spcPct val="90000"/>
              </a:lnSpc>
              <a:spcBef>
                <a:spcPct val="50000"/>
              </a:spcBef>
              <a:buFont typeface="Arial" panose="020B0604020202020204" pitchFamily="34" charset="0"/>
              <a:buChar char="•"/>
            </a:pPr>
            <a:r>
              <a:rPr lang="en-US" altLang="en-US" dirty="0">
                <a:latin typeface="+mn-lt"/>
              </a:rPr>
              <a:t> Use open-ended questions to stimulate discussion</a:t>
            </a:r>
          </a:p>
          <a:p>
            <a:pPr lvl="1" indent="-228600">
              <a:lnSpc>
                <a:spcPct val="90000"/>
              </a:lnSpc>
              <a:spcBef>
                <a:spcPct val="50000"/>
              </a:spcBef>
              <a:buFont typeface="Arial" panose="020B0604020202020204" pitchFamily="34" charset="0"/>
              <a:buChar char="•"/>
            </a:pPr>
            <a:r>
              <a:rPr lang="en-US" altLang="en-US" dirty="0">
                <a:latin typeface="+mn-lt"/>
              </a:rPr>
              <a:t> Follow-up ideas with probing questions</a:t>
            </a:r>
          </a:p>
          <a:p>
            <a:pPr lvl="1" indent="-228600">
              <a:lnSpc>
                <a:spcPct val="90000"/>
              </a:lnSpc>
              <a:spcBef>
                <a:spcPct val="50000"/>
              </a:spcBef>
              <a:buFont typeface="Arial" panose="020B0604020202020204" pitchFamily="34" charset="0"/>
              <a:buChar char="•"/>
            </a:pPr>
            <a:r>
              <a:rPr lang="en-US" altLang="en-US" dirty="0">
                <a:latin typeface="+mn-lt"/>
              </a:rPr>
              <a:t> Stop anyone from dominating</a:t>
            </a:r>
          </a:p>
          <a:p>
            <a:pPr lvl="1" indent="-228600">
              <a:lnSpc>
                <a:spcPct val="90000"/>
              </a:lnSpc>
              <a:spcBef>
                <a:spcPct val="50000"/>
              </a:spcBef>
              <a:buFont typeface="Arial" panose="020B0604020202020204" pitchFamily="34" charset="0"/>
              <a:buChar char="•"/>
            </a:pPr>
            <a:r>
              <a:rPr lang="en-US" altLang="en-US" dirty="0">
                <a:latin typeface="+mn-lt"/>
              </a:rPr>
              <a:t> Encourage participation by all members</a:t>
            </a:r>
          </a:p>
          <a:p>
            <a:pPr lvl="2" indent="-228600">
              <a:lnSpc>
                <a:spcPct val="90000"/>
              </a:lnSpc>
              <a:buFont typeface="Arial" panose="020B0604020202020204" pitchFamily="34" charset="0"/>
              <a:buChar char="•"/>
            </a:pPr>
            <a:endParaRPr lang="en-US" altLang="en-US" sz="2000" dirty="0">
              <a:latin typeface="+mn-lt"/>
            </a:endParaRPr>
          </a:p>
          <a:p>
            <a:pPr lvl="1" indent="-228600">
              <a:lnSpc>
                <a:spcPct val="90000"/>
              </a:lnSpc>
              <a:buFont typeface="Arial" panose="020B0604020202020204" pitchFamily="34" charset="0"/>
              <a:buChar char="•"/>
            </a:pPr>
            <a:endParaRPr lang="en-US" altLang="en-US" sz="2000" dirty="0">
              <a:latin typeface="+mn-lt"/>
            </a:endParaRPr>
          </a:p>
        </p:txBody>
      </p:sp>
      <p:pic>
        <p:nvPicPr>
          <p:cNvPr id="6146" name="Picture 2" descr="Speech Bubbles, Comments, Orange, Bubble, Speech, Talk">
            <a:extLst>
              <a:ext uri="{FF2B5EF4-FFF2-40B4-BE49-F238E27FC236}">
                <a16:creationId xmlns:a16="http://schemas.microsoft.com/office/drawing/2014/main" id="{3C5BAE21-9EBA-4985-90EB-6E974483B4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837" y="2099388"/>
            <a:ext cx="2902986" cy="265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25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0" y="18255"/>
            <a:ext cx="10515600" cy="946479"/>
          </a:xfrm>
        </p:spPr>
        <p:txBody>
          <a:bodyPr anchor="ctr">
            <a:normAutofit/>
          </a:bodyPr>
          <a:lstStyle/>
          <a:p>
            <a:pPr>
              <a:lnSpc>
                <a:spcPct val="90000"/>
              </a:lnSpc>
              <a:spcBef>
                <a:spcPct val="0"/>
              </a:spcBef>
              <a:spcAft>
                <a:spcPts val="600"/>
              </a:spcAft>
            </a:pPr>
            <a:r>
              <a:rPr lang="en-US" altLang="en-US" sz="4400" kern="1200" dirty="0">
                <a:latin typeface="+mj-lt"/>
                <a:ea typeface="+mj-ea"/>
                <a:cs typeface="+mj-cs"/>
              </a:rPr>
              <a:t>What are good facilitation skills?</a:t>
            </a:r>
          </a:p>
        </p:txBody>
      </p:sp>
      <p:sp>
        <p:nvSpPr>
          <p:cNvPr id="5" name="TextBox 4">
            <a:extLst>
              <a:ext uri="{FF2B5EF4-FFF2-40B4-BE49-F238E27FC236}">
                <a16:creationId xmlns:a16="http://schemas.microsoft.com/office/drawing/2014/main" id="{4CCFE012-23AA-44A2-99B0-6727B921954D}"/>
              </a:ext>
            </a:extLst>
          </p:cNvPr>
          <p:cNvSpPr txBox="1"/>
          <p:nvPr/>
        </p:nvSpPr>
        <p:spPr>
          <a:xfrm>
            <a:off x="660632" y="1706990"/>
            <a:ext cx="6503565" cy="3444020"/>
          </a:xfrm>
          <a:prstGeom prst="rect">
            <a:avLst/>
          </a:prstGeom>
          <a:noFill/>
        </p:spPr>
        <p:txBody>
          <a:bodyPr wrap="square">
            <a:spAutoFit/>
          </a:bodyPr>
          <a:lstStyle/>
          <a:p>
            <a:pPr lvl="1" indent="-228600">
              <a:lnSpc>
                <a:spcPct val="90000"/>
              </a:lnSpc>
              <a:buFont typeface="Arial" panose="020B0604020202020204" pitchFamily="34" charset="0"/>
              <a:buChar char="•"/>
            </a:pPr>
            <a:r>
              <a:rPr lang="en-US" altLang="en-US" dirty="0">
                <a:latin typeface="+mn-lt"/>
              </a:rPr>
              <a:t>Guide the meeting towards its goal </a:t>
            </a:r>
          </a:p>
          <a:p>
            <a:pPr lvl="1" indent="-228600">
              <a:lnSpc>
                <a:spcPct val="90000"/>
              </a:lnSpc>
              <a:spcBef>
                <a:spcPct val="50000"/>
              </a:spcBef>
              <a:buFont typeface="Arial" panose="020B0604020202020204" pitchFamily="34" charset="0"/>
              <a:buChar char="•"/>
            </a:pPr>
            <a:r>
              <a:rPr lang="en-US" altLang="en-US" dirty="0">
                <a:latin typeface="+mn-lt"/>
              </a:rPr>
              <a:t>Keep the meeting moving to maintain participants’ interest.</a:t>
            </a:r>
          </a:p>
          <a:p>
            <a:pPr lvl="1" indent="-228600">
              <a:lnSpc>
                <a:spcPct val="90000"/>
              </a:lnSpc>
              <a:spcBef>
                <a:spcPct val="50000"/>
              </a:spcBef>
              <a:buFont typeface="Arial" panose="020B0604020202020204" pitchFamily="34" charset="0"/>
              <a:buChar char="•"/>
            </a:pPr>
            <a:r>
              <a:rPr lang="en-US" altLang="en-US" dirty="0">
                <a:latin typeface="+mn-lt"/>
              </a:rPr>
              <a:t>Take breaks when people are tired</a:t>
            </a:r>
          </a:p>
          <a:p>
            <a:pPr lvl="1" indent="-228600">
              <a:lnSpc>
                <a:spcPct val="90000"/>
              </a:lnSpc>
              <a:spcBef>
                <a:spcPct val="50000"/>
              </a:spcBef>
              <a:buFont typeface="Arial" panose="020B0604020202020204" pitchFamily="34" charset="0"/>
              <a:buChar char="•"/>
            </a:pPr>
            <a:r>
              <a:rPr lang="en-US" altLang="en-US" dirty="0">
                <a:latin typeface="+mn-lt"/>
              </a:rPr>
              <a:t>Respect local customs and etiquette</a:t>
            </a:r>
          </a:p>
          <a:p>
            <a:pPr lvl="1" indent="-228600">
              <a:lnSpc>
                <a:spcPct val="90000"/>
              </a:lnSpc>
              <a:spcBef>
                <a:spcPct val="50000"/>
              </a:spcBef>
              <a:buFont typeface="Arial" panose="020B0604020202020204" pitchFamily="34" charset="0"/>
              <a:buChar char="•"/>
            </a:pPr>
            <a:r>
              <a:rPr lang="en-GB" altLang="en-US" dirty="0">
                <a:latin typeface="+mn-lt"/>
              </a:rPr>
              <a:t>Summarise the result of the discussion </a:t>
            </a:r>
          </a:p>
          <a:p>
            <a:pPr lvl="1" indent="-228600">
              <a:lnSpc>
                <a:spcPct val="90000"/>
              </a:lnSpc>
              <a:spcBef>
                <a:spcPct val="50000"/>
              </a:spcBef>
              <a:buFont typeface="Arial" panose="020B0604020202020204" pitchFamily="34" charset="0"/>
              <a:buChar char="•"/>
            </a:pPr>
            <a:r>
              <a:rPr lang="en-GB" altLang="en-US" dirty="0">
                <a:latin typeface="+mn-lt"/>
              </a:rPr>
              <a:t>Use cards to help organize ideas</a:t>
            </a:r>
          </a:p>
          <a:p>
            <a:pPr lvl="1" indent="-228600">
              <a:lnSpc>
                <a:spcPct val="90000"/>
              </a:lnSpc>
              <a:spcBef>
                <a:spcPct val="50000"/>
              </a:spcBef>
              <a:buFont typeface="Arial" panose="020B0604020202020204" pitchFamily="34" charset="0"/>
              <a:buChar char="•"/>
            </a:pPr>
            <a:r>
              <a:rPr lang="en-GB" altLang="en-US" dirty="0">
                <a:latin typeface="+mn-lt"/>
              </a:rPr>
              <a:t>Maintain neutrality</a:t>
            </a:r>
          </a:p>
          <a:p>
            <a:pPr lvl="1" indent="-228600">
              <a:lnSpc>
                <a:spcPct val="90000"/>
              </a:lnSpc>
              <a:spcBef>
                <a:spcPct val="50000"/>
              </a:spcBef>
              <a:buFont typeface="Arial" panose="020B0604020202020204" pitchFamily="34" charset="0"/>
              <a:buChar char="•"/>
            </a:pPr>
            <a:r>
              <a:rPr lang="en-GB" altLang="en-US" dirty="0">
                <a:latin typeface="+mn-lt"/>
              </a:rPr>
              <a:t>Anticipate what might happen and be prepared.</a:t>
            </a:r>
          </a:p>
          <a:p>
            <a:pPr lvl="1" indent="-228600">
              <a:lnSpc>
                <a:spcPct val="90000"/>
              </a:lnSpc>
              <a:spcBef>
                <a:spcPct val="50000"/>
              </a:spcBef>
              <a:buFont typeface="Arial" panose="020B0604020202020204" pitchFamily="34" charset="0"/>
              <a:buChar char="•"/>
            </a:pPr>
            <a:r>
              <a:rPr lang="en-GB" altLang="en-US" dirty="0">
                <a:latin typeface="+mn-lt"/>
              </a:rPr>
              <a:t>Encourage those who are quiet to speak.</a:t>
            </a:r>
          </a:p>
        </p:txBody>
      </p:sp>
      <p:pic>
        <p:nvPicPr>
          <p:cNvPr id="7172" name="Picture 4" descr="Board, Chalk, Business, Job, Work">
            <a:extLst>
              <a:ext uri="{FF2B5EF4-FFF2-40B4-BE49-F238E27FC236}">
                <a16:creationId xmlns:a16="http://schemas.microsoft.com/office/drawing/2014/main" id="{77B6E129-AB7D-4A3D-B19C-E008A27FC1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0438" y="3429000"/>
            <a:ext cx="3107678" cy="207178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Drink, Coffee, Tea, Beverage, Hot Drink, Hot Beverage">
            <a:extLst>
              <a:ext uri="{FF2B5EF4-FFF2-40B4-BE49-F238E27FC236}">
                <a16:creationId xmlns:a16="http://schemas.microsoft.com/office/drawing/2014/main" id="{2A4EC0F5-9D0F-496B-9A00-1A8F24E089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3043" y="1231148"/>
            <a:ext cx="2095073" cy="193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023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0" y="18255"/>
            <a:ext cx="12090400" cy="946479"/>
          </a:xfrm>
        </p:spPr>
        <p:txBody>
          <a:bodyPr anchor="ctr">
            <a:noAutofit/>
          </a:bodyPr>
          <a:lstStyle/>
          <a:p>
            <a:pPr>
              <a:lnSpc>
                <a:spcPct val="90000"/>
              </a:lnSpc>
              <a:spcBef>
                <a:spcPct val="0"/>
              </a:spcBef>
              <a:spcAft>
                <a:spcPts val="600"/>
              </a:spcAft>
            </a:pPr>
            <a:r>
              <a:rPr lang="en-US" altLang="en-US">
                <a:latin typeface="+mj-lt"/>
                <a:ea typeface="+mj-ea"/>
                <a:cs typeface="+mj-cs"/>
              </a:rPr>
              <a:t>Why is it important to use good body language?</a:t>
            </a:r>
            <a:endParaRPr lang="en-US" altLang="en-US" dirty="0">
              <a:latin typeface="+mj-lt"/>
              <a:ea typeface="+mj-ea"/>
              <a:cs typeface="+mj-cs"/>
            </a:endParaRPr>
          </a:p>
        </p:txBody>
      </p:sp>
      <p:sp>
        <p:nvSpPr>
          <p:cNvPr id="3" name="Text Box 2">
            <a:extLst>
              <a:ext uri="{FF2B5EF4-FFF2-40B4-BE49-F238E27FC236}">
                <a16:creationId xmlns:a16="http://schemas.microsoft.com/office/drawing/2014/main" id="{D70AE905-90CA-480E-9A6C-E1DF6DF6A0BB}"/>
              </a:ext>
            </a:extLst>
          </p:cNvPr>
          <p:cNvSpPr txBox="1">
            <a:spLocks noChangeArrowheads="1"/>
          </p:cNvSpPr>
          <p:nvPr/>
        </p:nvSpPr>
        <p:spPr bwMode="auto">
          <a:xfrm>
            <a:off x="414481" y="2514955"/>
            <a:ext cx="8637156" cy="182809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fontScale="77500" lnSpcReduction="20000"/>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243013" indent="-328613">
              <a:defRPr sz="2400">
                <a:solidFill>
                  <a:schemeClr val="tx1"/>
                </a:solidFill>
                <a:latin typeface="Times New Roman" panose="02020603050405020304" pitchFamily="18" charset="0"/>
              </a:defRPr>
            </a:lvl3pPr>
            <a:lvl4pPr marL="1433513">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marL="228600" lvl="1">
              <a:lnSpc>
                <a:spcPct val="90000"/>
              </a:lnSpc>
              <a:spcAft>
                <a:spcPts val="600"/>
              </a:spcAft>
            </a:pPr>
            <a:r>
              <a:rPr lang="en-US" altLang="en-US" sz="3500">
                <a:latin typeface="+mn-lt"/>
              </a:rPr>
              <a:t>Your body language also influences community members’ answers.  </a:t>
            </a:r>
          </a:p>
          <a:p>
            <a:pPr marL="228600" lvl="1">
              <a:lnSpc>
                <a:spcPct val="90000"/>
              </a:lnSpc>
              <a:spcAft>
                <a:spcPts val="600"/>
              </a:spcAft>
            </a:pPr>
            <a:endParaRPr lang="en-US" altLang="en-US" sz="3500">
              <a:latin typeface="+mn-lt"/>
            </a:endParaRPr>
          </a:p>
          <a:p>
            <a:pPr marL="228600" lvl="1">
              <a:lnSpc>
                <a:spcPct val="90000"/>
              </a:lnSpc>
              <a:spcAft>
                <a:spcPts val="600"/>
              </a:spcAft>
            </a:pPr>
            <a:r>
              <a:rPr lang="en-US" altLang="en-US" sz="3500">
                <a:latin typeface="+mn-lt"/>
              </a:rPr>
              <a:t>Show that you value their opinions through open body language. </a:t>
            </a:r>
          </a:p>
          <a:p>
            <a:pPr marL="228600" lvl="1">
              <a:lnSpc>
                <a:spcPct val="90000"/>
              </a:lnSpc>
              <a:spcAft>
                <a:spcPts val="600"/>
              </a:spcAft>
            </a:pPr>
            <a:endParaRPr lang="en-US" altLang="en-US" dirty="0">
              <a:latin typeface="+mn-lt"/>
            </a:endParaRPr>
          </a:p>
        </p:txBody>
      </p:sp>
      <p:pic>
        <p:nvPicPr>
          <p:cNvPr id="6" name="Graphic 5" descr="Thought outline">
            <a:extLst>
              <a:ext uri="{FF2B5EF4-FFF2-40B4-BE49-F238E27FC236}">
                <a16:creationId xmlns:a16="http://schemas.microsoft.com/office/drawing/2014/main" id="{3E4204AB-D313-4DA9-931C-9F838CD098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51637" y="3009900"/>
            <a:ext cx="2438400" cy="2438400"/>
          </a:xfrm>
          <a:prstGeom prst="rect">
            <a:avLst/>
          </a:prstGeom>
        </p:spPr>
      </p:pic>
    </p:spTree>
    <p:extLst>
      <p:ext uri="{BB962C8B-B14F-4D97-AF65-F5344CB8AC3E}">
        <p14:creationId xmlns:p14="http://schemas.microsoft.com/office/powerpoint/2010/main" val="50361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67111" y="-517155"/>
            <a:ext cx="10515600" cy="1976935"/>
          </a:xfrm>
        </p:spPr>
        <p:txBody>
          <a:bodyPr anchor="ctr">
            <a:normAutofit/>
          </a:bodyPr>
          <a:lstStyle/>
          <a:p>
            <a:r>
              <a:rPr lang="en-GB" dirty="0"/>
              <a:t>Objectives of scale up training</a:t>
            </a:r>
          </a:p>
        </p:txBody>
      </p:sp>
      <p:graphicFrame>
        <p:nvGraphicFramePr>
          <p:cNvPr id="5" name="Content Placeholder 2">
            <a:extLst>
              <a:ext uri="{FF2B5EF4-FFF2-40B4-BE49-F238E27FC236}">
                <a16:creationId xmlns:a16="http://schemas.microsoft.com/office/drawing/2014/main" id="{201B9C95-E4D1-43C8-A256-6B9DF4274E47}"/>
              </a:ext>
            </a:extLst>
          </p:cNvPr>
          <p:cNvGraphicFramePr>
            <a:graphicFrameLocks noGrp="1"/>
          </p:cNvGraphicFramePr>
          <p:nvPr>
            <p:ph idx="1"/>
            <p:extLst>
              <p:ext uri="{D42A27DB-BD31-4B8C-83A1-F6EECF244321}">
                <p14:modId xmlns:p14="http://schemas.microsoft.com/office/powerpoint/2010/main" val="2732445486"/>
              </p:ext>
            </p:extLst>
          </p:nvPr>
        </p:nvGraphicFramePr>
        <p:xfrm>
          <a:off x="838200" y="125333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8050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0" y="18255"/>
            <a:ext cx="10515600" cy="946479"/>
          </a:xfrm>
        </p:spPr>
        <p:txBody>
          <a:bodyPr anchor="ctr">
            <a:normAutofit/>
          </a:bodyPr>
          <a:lstStyle/>
          <a:p>
            <a:r>
              <a:rPr lang="en-GB" dirty="0"/>
              <a:t>Disengaged body language</a:t>
            </a:r>
          </a:p>
        </p:txBody>
      </p:sp>
      <p:sp>
        <p:nvSpPr>
          <p:cNvPr id="4" name="TextBox 3">
            <a:extLst>
              <a:ext uri="{FF2B5EF4-FFF2-40B4-BE49-F238E27FC236}">
                <a16:creationId xmlns:a16="http://schemas.microsoft.com/office/drawing/2014/main" id="{8694FE85-9D4B-4FE5-864C-819220512984}"/>
              </a:ext>
            </a:extLst>
          </p:cNvPr>
          <p:cNvSpPr txBox="1"/>
          <p:nvPr/>
        </p:nvSpPr>
        <p:spPr>
          <a:xfrm>
            <a:off x="953654" y="1840873"/>
            <a:ext cx="6518563" cy="3194721"/>
          </a:xfrm>
          <a:prstGeom prst="rect">
            <a:avLst/>
          </a:prstGeom>
          <a:noFill/>
        </p:spPr>
        <p:txBody>
          <a:bodyPr wrap="square">
            <a:spAutoFit/>
          </a:bodyPr>
          <a:lstStyle/>
          <a:p>
            <a:pPr fontAlgn="base">
              <a:lnSpc>
                <a:spcPct val="90000"/>
              </a:lnSpc>
            </a:pPr>
            <a:r>
              <a:rPr lang="en-US" sz="2800" dirty="0">
                <a:latin typeface="+mn-lt"/>
              </a:rPr>
              <a:t>If someone is exhibiting one or more of the following behaviors, they'll likely be disengaged, disinterested or unhappy:</a:t>
            </a:r>
          </a:p>
          <a:p>
            <a:pPr fontAlgn="base">
              <a:lnSpc>
                <a:spcPct val="90000"/>
              </a:lnSpc>
            </a:pPr>
            <a:endParaRPr lang="en-US" sz="2800" dirty="0">
              <a:latin typeface="+mn-lt"/>
            </a:endParaRPr>
          </a:p>
          <a:p>
            <a:pPr marL="342900" indent="-228600" fontAlgn="base">
              <a:lnSpc>
                <a:spcPct val="90000"/>
              </a:lnSpc>
              <a:buFont typeface="Arial" panose="020B0604020202020204" pitchFamily="34" charset="0"/>
              <a:buChar char="•"/>
            </a:pPr>
            <a:r>
              <a:rPr lang="en-US" sz="2800" dirty="0">
                <a:latin typeface="+mn-lt"/>
              </a:rPr>
              <a:t>Arms folded in front of the body.</a:t>
            </a:r>
          </a:p>
          <a:p>
            <a:pPr marL="342900" indent="-228600" fontAlgn="base">
              <a:lnSpc>
                <a:spcPct val="90000"/>
              </a:lnSpc>
              <a:buFont typeface="Arial" panose="020B0604020202020204" pitchFamily="34" charset="0"/>
              <a:buChar char="•"/>
            </a:pPr>
            <a:r>
              <a:rPr lang="en-US" sz="2800" dirty="0">
                <a:latin typeface="+mn-lt"/>
              </a:rPr>
              <a:t>Minimal or tense facial expression.</a:t>
            </a:r>
          </a:p>
          <a:p>
            <a:pPr marL="342900" indent="-228600" fontAlgn="base">
              <a:lnSpc>
                <a:spcPct val="90000"/>
              </a:lnSpc>
              <a:buFont typeface="Arial" panose="020B0604020202020204" pitchFamily="34" charset="0"/>
              <a:buChar char="•"/>
            </a:pPr>
            <a:r>
              <a:rPr lang="en-US" sz="2800" dirty="0">
                <a:latin typeface="+mn-lt"/>
              </a:rPr>
              <a:t>Body turned away from you.</a:t>
            </a:r>
          </a:p>
          <a:p>
            <a:pPr marL="342900" indent="-228600" fontAlgn="base">
              <a:lnSpc>
                <a:spcPct val="90000"/>
              </a:lnSpc>
              <a:buFont typeface="Arial" panose="020B0604020202020204" pitchFamily="34" charset="0"/>
              <a:buChar char="•"/>
            </a:pPr>
            <a:r>
              <a:rPr lang="en-US" sz="2800" dirty="0">
                <a:latin typeface="+mn-lt"/>
              </a:rPr>
              <a:t>Eyes downcast, maintaining little contact</a:t>
            </a:r>
          </a:p>
        </p:txBody>
      </p:sp>
      <p:sp>
        <p:nvSpPr>
          <p:cNvPr id="5" name="TextBox 4">
            <a:extLst>
              <a:ext uri="{FF2B5EF4-FFF2-40B4-BE49-F238E27FC236}">
                <a16:creationId xmlns:a16="http://schemas.microsoft.com/office/drawing/2014/main" id="{22EF2D56-BF66-4CC5-AECA-46DEA1CA1A93}"/>
              </a:ext>
            </a:extLst>
          </p:cNvPr>
          <p:cNvSpPr txBox="1"/>
          <p:nvPr/>
        </p:nvSpPr>
        <p:spPr>
          <a:xfrm>
            <a:off x="825371" y="5657801"/>
            <a:ext cx="6107804" cy="369332"/>
          </a:xfrm>
          <a:prstGeom prst="rect">
            <a:avLst/>
          </a:prstGeom>
          <a:noFill/>
        </p:spPr>
        <p:txBody>
          <a:bodyPr wrap="square">
            <a:spAutoFit/>
          </a:bodyPr>
          <a:lstStyle/>
          <a:p>
            <a:pPr>
              <a:spcAft>
                <a:spcPts val="600"/>
              </a:spcAft>
            </a:pPr>
            <a:r>
              <a:rPr lang="en-GB" dirty="0">
                <a:hlinkClick r:id="rId2"/>
              </a:rPr>
              <a:t>https://www.mindtools.com/pages/article/Body_Language.htm</a:t>
            </a:r>
            <a:r>
              <a:rPr lang="en-GB" dirty="0"/>
              <a:t> </a:t>
            </a:r>
          </a:p>
        </p:txBody>
      </p:sp>
      <p:pic>
        <p:nvPicPr>
          <p:cNvPr id="8194" name="Picture 2" descr="Arms Crossed Icons - Download Free Vector Icons | Noun Project">
            <a:extLst>
              <a:ext uri="{FF2B5EF4-FFF2-40B4-BE49-F238E27FC236}">
                <a16:creationId xmlns:a16="http://schemas.microsoft.com/office/drawing/2014/main" id="{BB90D1A4-E624-4E85-A0F5-642A66304A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6836" y="2024495"/>
            <a:ext cx="2809009" cy="2809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504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0" y="18255"/>
            <a:ext cx="10515600" cy="946479"/>
          </a:xfrm>
        </p:spPr>
        <p:txBody>
          <a:bodyPr anchor="ctr">
            <a:normAutofit/>
          </a:bodyPr>
          <a:lstStyle/>
          <a:p>
            <a:r>
              <a:rPr lang="en-GB" dirty="0"/>
              <a:t>Effective body language</a:t>
            </a:r>
          </a:p>
        </p:txBody>
      </p:sp>
      <p:sp>
        <p:nvSpPr>
          <p:cNvPr id="3" name="Text Box 2">
            <a:extLst>
              <a:ext uri="{FF2B5EF4-FFF2-40B4-BE49-F238E27FC236}">
                <a16:creationId xmlns:a16="http://schemas.microsoft.com/office/drawing/2014/main" id="{79241394-FA31-45FA-8F61-5A27EC0720F5}"/>
              </a:ext>
            </a:extLst>
          </p:cNvPr>
          <p:cNvSpPr txBox="1">
            <a:spLocks noChangeArrowheads="1"/>
          </p:cNvSpPr>
          <p:nvPr/>
        </p:nvSpPr>
        <p:spPr bwMode="auto">
          <a:xfrm>
            <a:off x="452581" y="803781"/>
            <a:ext cx="11259128" cy="55856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243013" indent="-328613">
              <a:defRPr sz="2400">
                <a:solidFill>
                  <a:schemeClr val="tx1"/>
                </a:solidFill>
                <a:latin typeface="Times New Roman" panose="02020603050405020304" pitchFamily="18" charset="0"/>
              </a:defRPr>
            </a:lvl3pPr>
            <a:lvl4pPr marL="1433513">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fontAlgn="base">
              <a:lnSpc>
                <a:spcPct val="90000"/>
              </a:lnSpc>
              <a:spcAft>
                <a:spcPts val="600"/>
              </a:spcAft>
            </a:pPr>
            <a:r>
              <a:rPr lang="en-US" dirty="0">
                <a:latin typeface="+mn-lt"/>
              </a:rPr>
              <a:t>Positive body language can help you to engage people, mask any presentation nerves , and project confidence when you speak in public. Here are a few tips to help you do this:</a:t>
            </a:r>
          </a:p>
          <a:p>
            <a:pPr indent="-228600" fontAlgn="base">
              <a:lnSpc>
                <a:spcPct val="90000"/>
              </a:lnSpc>
              <a:spcAft>
                <a:spcPts val="600"/>
              </a:spcAft>
              <a:buFont typeface="Arial" panose="020B0604020202020204" pitchFamily="34" charset="0"/>
              <a:buChar char="•"/>
            </a:pPr>
            <a:endParaRPr lang="en-US" sz="2000" dirty="0">
              <a:latin typeface="+mn-lt"/>
            </a:endParaRPr>
          </a:p>
          <a:p>
            <a:pPr marL="342900" indent="-228600" fontAlgn="base">
              <a:lnSpc>
                <a:spcPct val="90000"/>
              </a:lnSpc>
              <a:spcAft>
                <a:spcPts val="600"/>
              </a:spcAft>
              <a:buFont typeface="Arial" panose="020B0604020202020204" pitchFamily="34" charset="0"/>
              <a:buChar char="•"/>
            </a:pPr>
            <a:r>
              <a:rPr lang="en-US" sz="2000" dirty="0">
                <a:latin typeface="+mn-lt"/>
              </a:rPr>
              <a:t>Have a positive posture</a:t>
            </a:r>
          </a:p>
          <a:p>
            <a:pPr marL="342900" indent="-228600" fontAlgn="base">
              <a:lnSpc>
                <a:spcPct val="90000"/>
              </a:lnSpc>
              <a:spcAft>
                <a:spcPts val="600"/>
              </a:spcAft>
              <a:buFont typeface="Arial" panose="020B0604020202020204" pitchFamily="34" charset="0"/>
              <a:buChar char="•"/>
            </a:pPr>
            <a:r>
              <a:rPr lang="en-US" sz="2000" dirty="0">
                <a:latin typeface="+mn-lt"/>
              </a:rPr>
              <a:t>Sit or stand upright, with your shoulders back and your arms unfolded by your sides or in front of you </a:t>
            </a:r>
          </a:p>
          <a:p>
            <a:pPr marL="342900" indent="-228600" fontAlgn="base">
              <a:lnSpc>
                <a:spcPct val="90000"/>
              </a:lnSpc>
              <a:spcAft>
                <a:spcPts val="600"/>
              </a:spcAft>
              <a:buFont typeface="Arial" panose="020B0604020202020204" pitchFamily="34" charset="0"/>
              <a:buChar char="•"/>
            </a:pPr>
            <a:r>
              <a:rPr lang="en-US" sz="2000" dirty="0">
                <a:latin typeface="+mn-lt"/>
              </a:rPr>
              <a:t>Don't be tempted to put your hands in your pockets, or to slouch, as this will make you look disinterested.</a:t>
            </a:r>
          </a:p>
          <a:p>
            <a:pPr marL="342900" indent="-228600" fontAlgn="base">
              <a:lnSpc>
                <a:spcPct val="90000"/>
              </a:lnSpc>
              <a:spcAft>
                <a:spcPts val="600"/>
              </a:spcAft>
              <a:buFont typeface="Arial" panose="020B0604020202020204" pitchFamily="34" charset="0"/>
              <a:buChar char="•"/>
            </a:pPr>
            <a:r>
              <a:rPr lang="en-US" sz="2000" dirty="0">
                <a:latin typeface="+mn-lt"/>
              </a:rPr>
              <a:t>Keep your head up. Your head should be upright and level Leaning too far forward or backward can make you look aggressive or arrogant.</a:t>
            </a:r>
          </a:p>
          <a:p>
            <a:pPr marL="342900" indent="-228600" fontAlgn="base">
              <a:lnSpc>
                <a:spcPct val="90000"/>
              </a:lnSpc>
              <a:spcAft>
                <a:spcPts val="600"/>
              </a:spcAft>
              <a:buFont typeface="Arial" panose="020B0604020202020204" pitchFamily="34" charset="0"/>
              <a:buChar char="•"/>
            </a:pPr>
            <a:r>
              <a:rPr lang="en-US" sz="2000" dirty="0">
                <a:latin typeface="+mn-lt"/>
              </a:rPr>
              <a:t>Use open hand gestures. Spread your hands apart, in front of you, with your palms facing slightly toward your audience. This indicates a willingness to communicate and share ideas Keep your upper arms close to your body. Take care to avoid overexpression, or people may focus more on your hands than your ideas.</a:t>
            </a:r>
            <a:endParaRPr lang="en-US" altLang="en-US" sz="2000" dirty="0">
              <a:latin typeface="+mn-lt"/>
            </a:endParaRPr>
          </a:p>
        </p:txBody>
      </p:sp>
    </p:spTree>
    <p:extLst>
      <p:ext uri="{BB962C8B-B14F-4D97-AF65-F5344CB8AC3E}">
        <p14:creationId xmlns:p14="http://schemas.microsoft.com/office/powerpoint/2010/main" val="170180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0" y="18255"/>
            <a:ext cx="10515600" cy="946479"/>
          </a:xfrm>
        </p:spPr>
        <p:txBody>
          <a:bodyPr anchor="ctr">
            <a:normAutofit/>
          </a:bodyPr>
          <a:lstStyle/>
          <a:p>
            <a:r>
              <a:rPr lang="en-GB" dirty="0"/>
              <a:t>What type of questions should I use?</a:t>
            </a:r>
          </a:p>
        </p:txBody>
      </p:sp>
      <p:sp>
        <p:nvSpPr>
          <p:cNvPr id="3" name="Text Box 2">
            <a:extLst>
              <a:ext uri="{FF2B5EF4-FFF2-40B4-BE49-F238E27FC236}">
                <a16:creationId xmlns:a16="http://schemas.microsoft.com/office/drawing/2014/main" id="{50451BD1-5D77-4343-A9D1-62B675218846}"/>
              </a:ext>
            </a:extLst>
          </p:cNvPr>
          <p:cNvSpPr txBox="1">
            <a:spLocks noChangeArrowheads="1"/>
          </p:cNvSpPr>
          <p:nvPr/>
        </p:nvSpPr>
        <p:spPr bwMode="auto">
          <a:xfrm>
            <a:off x="5008613" y="1647420"/>
            <a:ext cx="6915532" cy="356315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243013" indent="-328613">
              <a:defRPr sz="2400">
                <a:solidFill>
                  <a:schemeClr val="tx1"/>
                </a:solidFill>
                <a:latin typeface="Times New Roman" panose="02020603050405020304" pitchFamily="18" charset="0"/>
              </a:defRPr>
            </a:lvl3pPr>
            <a:lvl4pPr marL="1433513">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indent="-228600">
              <a:lnSpc>
                <a:spcPct val="90000"/>
              </a:lnSpc>
              <a:spcAft>
                <a:spcPts val="600"/>
              </a:spcAft>
              <a:buFont typeface="Arial" panose="020B0604020202020204" pitchFamily="34" charset="0"/>
              <a:buChar char="•"/>
            </a:pPr>
            <a:endParaRPr lang="en-US" altLang="en-US" sz="2200" dirty="0">
              <a:latin typeface="+mn-lt"/>
            </a:endParaRPr>
          </a:p>
          <a:p>
            <a:pPr marL="228600" lvl="1">
              <a:lnSpc>
                <a:spcPct val="90000"/>
              </a:lnSpc>
              <a:spcAft>
                <a:spcPts val="600"/>
              </a:spcAft>
            </a:pPr>
            <a:r>
              <a:rPr lang="en-US" altLang="en-US" sz="2800" dirty="0">
                <a:latin typeface="+mn-lt"/>
              </a:rPr>
              <a:t>Try to use </a:t>
            </a:r>
            <a:r>
              <a:rPr lang="en-US" altLang="en-US" sz="2800" b="1" dirty="0">
                <a:latin typeface="+mn-lt"/>
              </a:rPr>
              <a:t>open-ended questions </a:t>
            </a:r>
            <a:r>
              <a:rPr lang="en-US" altLang="en-US" sz="2800" dirty="0">
                <a:latin typeface="+mn-lt"/>
              </a:rPr>
              <a:t>and </a:t>
            </a:r>
            <a:br>
              <a:rPr lang="en-US" altLang="en-US" sz="2800" dirty="0">
                <a:latin typeface="+mn-lt"/>
              </a:rPr>
            </a:br>
            <a:r>
              <a:rPr lang="en-US" altLang="en-US" sz="2800" dirty="0">
                <a:latin typeface="+mn-lt"/>
              </a:rPr>
              <a:t>follow these up with</a:t>
            </a:r>
            <a:r>
              <a:rPr lang="en-US" altLang="en-US" sz="2800" b="1" dirty="0">
                <a:latin typeface="+mn-lt"/>
              </a:rPr>
              <a:t> probing questions.</a:t>
            </a:r>
            <a:r>
              <a:rPr lang="en-US" altLang="en-US" sz="2800" dirty="0">
                <a:latin typeface="+mn-lt"/>
              </a:rPr>
              <a:t> </a:t>
            </a:r>
          </a:p>
          <a:p>
            <a:pPr marL="228600" lvl="1">
              <a:lnSpc>
                <a:spcPct val="90000"/>
              </a:lnSpc>
              <a:spcAft>
                <a:spcPts val="600"/>
              </a:spcAft>
            </a:pPr>
            <a:r>
              <a:rPr lang="en-US" altLang="en-US" sz="2800" dirty="0">
                <a:latin typeface="+mn-lt"/>
              </a:rPr>
              <a:t> </a:t>
            </a:r>
            <a:br>
              <a:rPr lang="en-US" altLang="en-US" sz="2800" dirty="0">
                <a:latin typeface="+mn-lt"/>
              </a:rPr>
            </a:br>
            <a:r>
              <a:rPr lang="en-US" altLang="en-US" sz="2800" dirty="0">
                <a:latin typeface="+mn-lt"/>
              </a:rPr>
              <a:t>Open-ended questions invite stakeholders to reply freely and openly.  Probing questions help you gain more insight into the participants’ answers. </a:t>
            </a:r>
          </a:p>
          <a:p>
            <a:pPr lvl="1" indent="-228600">
              <a:lnSpc>
                <a:spcPct val="90000"/>
              </a:lnSpc>
              <a:spcAft>
                <a:spcPts val="600"/>
              </a:spcAft>
              <a:buFont typeface="Arial" panose="020B0604020202020204" pitchFamily="34" charset="0"/>
              <a:buChar char="•"/>
            </a:pPr>
            <a:endParaRPr lang="en-US" altLang="en-US" sz="2200" dirty="0">
              <a:latin typeface="+mn-lt"/>
            </a:endParaRPr>
          </a:p>
        </p:txBody>
      </p:sp>
      <p:pic>
        <p:nvPicPr>
          <p:cNvPr id="9218" name="Picture 2" descr="Question Mark, Choice, Decision, Light Bulb, Question">
            <a:extLst>
              <a:ext uri="{FF2B5EF4-FFF2-40B4-BE49-F238E27FC236}">
                <a16:creationId xmlns:a16="http://schemas.microsoft.com/office/drawing/2014/main" id="{111A9A43-EB5B-4A36-BE82-9CB661E6DF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127249"/>
            <a:ext cx="3905250" cy="260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55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1" y="18255"/>
            <a:ext cx="12108874" cy="946479"/>
          </a:xfrm>
        </p:spPr>
        <p:txBody>
          <a:bodyPr anchor="ctr">
            <a:normAutofit/>
          </a:bodyPr>
          <a:lstStyle/>
          <a:p>
            <a:pPr>
              <a:lnSpc>
                <a:spcPct val="90000"/>
              </a:lnSpc>
              <a:spcBef>
                <a:spcPct val="0"/>
              </a:spcBef>
              <a:spcAft>
                <a:spcPts val="600"/>
              </a:spcAft>
            </a:pPr>
            <a:r>
              <a:rPr lang="en-US" altLang="en-US" kern="1200" dirty="0">
                <a:latin typeface="+mj-lt"/>
                <a:ea typeface="+mj-ea"/>
                <a:cs typeface="+mj-cs"/>
              </a:rPr>
              <a:t>Examples of open-ended and probing questions</a:t>
            </a:r>
          </a:p>
        </p:txBody>
      </p:sp>
      <p:sp>
        <p:nvSpPr>
          <p:cNvPr id="3" name="Text Box 2">
            <a:extLst>
              <a:ext uri="{FF2B5EF4-FFF2-40B4-BE49-F238E27FC236}">
                <a16:creationId xmlns:a16="http://schemas.microsoft.com/office/drawing/2014/main" id="{8372019F-C524-4E2F-BFE4-FB296B58D71F}"/>
              </a:ext>
            </a:extLst>
          </p:cNvPr>
          <p:cNvSpPr txBox="1">
            <a:spLocks noChangeArrowheads="1"/>
          </p:cNvSpPr>
          <p:nvPr/>
        </p:nvSpPr>
        <p:spPr bwMode="auto">
          <a:xfrm>
            <a:off x="438150" y="591344"/>
            <a:ext cx="10915649" cy="55856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243013" indent="-328613">
              <a:defRPr sz="2400">
                <a:solidFill>
                  <a:schemeClr val="tx1"/>
                </a:solidFill>
                <a:latin typeface="Times New Roman" panose="02020603050405020304" pitchFamily="18" charset="0"/>
              </a:defRPr>
            </a:lvl3pPr>
            <a:lvl4pPr marL="1433513">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indent="-228600">
              <a:lnSpc>
                <a:spcPct val="90000"/>
              </a:lnSpc>
              <a:buFont typeface="Arial" panose="020B0604020202020204" pitchFamily="34" charset="0"/>
              <a:buChar char="•"/>
            </a:pPr>
            <a:endParaRPr lang="en-US" altLang="en-US" dirty="0">
              <a:latin typeface="+mn-lt"/>
            </a:endParaRPr>
          </a:p>
          <a:p>
            <a:pPr indent="-228600">
              <a:lnSpc>
                <a:spcPct val="90000"/>
              </a:lnSpc>
              <a:buFont typeface="Arial" panose="020B0604020202020204" pitchFamily="34" charset="0"/>
              <a:buChar char="•"/>
            </a:pPr>
            <a:r>
              <a:rPr lang="en-US" altLang="en-US" dirty="0">
                <a:latin typeface="+mn-lt"/>
              </a:rPr>
              <a:t>      </a:t>
            </a:r>
            <a:r>
              <a:rPr lang="en-US" altLang="en-US" i="1" dirty="0">
                <a:latin typeface="+mn-lt"/>
              </a:rPr>
              <a:t>What do you think about this mode of distribution?”</a:t>
            </a:r>
            <a:r>
              <a:rPr lang="en-US" altLang="en-US" dirty="0">
                <a:latin typeface="+mn-lt"/>
              </a:rPr>
              <a:t> (O)</a:t>
            </a:r>
          </a:p>
          <a:p>
            <a:pPr marL="228600" lvl="1">
              <a:lnSpc>
                <a:spcPct val="90000"/>
              </a:lnSpc>
              <a:spcBef>
                <a:spcPct val="30000"/>
              </a:spcBef>
            </a:pPr>
            <a:r>
              <a:rPr lang="en-US" altLang="en-US" i="1" dirty="0">
                <a:latin typeface="+mn-lt"/>
              </a:rPr>
              <a:t>	….I like this system the best.</a:t>
            </a:r>
            <a:endParaRPr lang="en-US" altLang="en-US" dirty="0">
              <a:latin typeface="+mn-lt"/>
            </a:endParaRPr>
          </a:p>
          <a:p>
            <a:pPr lvl="1" indent="-228600">
              <a:lnSpc>
                <a:spcPct val="90000"/>
              </a:lnSpc>
              <a:spcBef>
                <a:spcPct val="30000"/>
              </a:spcBef>
              <a:buFont typeface="Arial" panose="020B0604020202020204" pitchFamily="34" charset="0"/>
              <a:buChar char="•"/>
            </a:pPr>
            <a:r>
              <a:rPr lang="en-US" altLang="en-US" i="1" dirty="0">
                <a:latin typeface="+mn-lt"/>
              </a:rPr>
              <a:t>Why do you prefer this mode of distribution better than the others?</a:t>
            </a:r>
            <a:r>
              <a:rPr lang="en-US" altLang="en-US" dirty="0">
                <a:latin typeface="+mn-lt"/>
              </a:rPr>
              <a:t> (P)</a:t>
            </a:r>
          </a:p>
          <a:p>
            <a:pPr marL="228600" lvl="1">
              <a:lnSpc>
                <a:spcPct val="90000"/>
              </a:lnSpc>
              <a:spcBef>
                <a:spcPct val="30000"/>
              </a:spcBef>
            </a:pPr>
            <a:r>
              <a:rPr lang="en-US" altLang="en-US" i="1" dirty="0">
                <a:latin typeface="+mn-lt"/>
              </a:rPr>
              <a:t>	….Well, it will reach everyone in the community. </a:t>
            </a:r>
            <a:endParaRPr lang="en-US" altLang="en-US" dirty="0">
              <a:latin typeface="+mn-lt"/>
            </a:endParaRPr>
          </a:p>
          <a:p>
            <a:pPr lvl="1" indent="-228600">
              <a:lnSpc>
                <a:spcPct val="90000"/>
              </a:lnSpc>
              <a:spcBef>
                <a:spcPct val="30000"/>
              </a:spcBef>
              <a:buFont typeface="Arial" panose="020B0604020202020204" pitchFamily="34" charset="0"/>
              <a:buChar char="•"/>
            </a:pPr>
            <a:r>
              <a:rPr lang="en-US" altLang="en-US" i="1" dirty="0">
                <a:latin typeface="+mn-lt"/>
              </a:rPr>
              <a:t>Why is that important?</a:t>
            </a:r>
            <a:r>
              <a:rPr lang="en-US" altLang="en-US" dirty="0">
                <a:latin typeface="+mn-lt"/>
              </a:rPr>
              <a:t> (P)</a:t>
            </a:r>
          </a:p>
          <a:p>
            <a:pPr marL="228600" lvl="1">
              <a:lnSpc>
                <a:spcPct val="90000"/>
              </a:lnSpc>
              <a:spcBef>
                <a:spcPct val="30000"/>
              </a:spcBef>
            </a:pPr>
            <a:r>
              <a:rPr lang="en-US" altLang="en-US" i="1" dirty="0">
                <a:latin typeface="+mn-lt"/>
              </a:rPr>
              <a:t>	….it will make more people feel better and stop the diseases from getting to other people.  </a:t>
            </a:r>
            <a:endParaRPr lang="en-US" altLang="en-US" dirty="0">
              <a:latin typeface="+mn-lt"/>
            </a:endParaRPr>
          </a:p>
          <a:p>
            <a:pPr marL="571500" lvl="1" indent="-342900">
              <a:lnSpc>
                <a:spcPct val="90000"/>
              </a:lnSpc>
              <a:spcBef>
                <a:spcPct val="30000"/>
              </a:spcBef>
              <a:buFont typeface="Arial" panose="020B0604020202020204" pitchFamily="34" charset="0"/>
              <a:buChar char="•"/>
            </a:pPr>
            <a:r>
              <a:rPr lang="en-US" altLang="en-US" i="1" dirty="0">
                <a:latin typeface="+mn-lt"/>
              </a:rPr>
              <a:t>Is there anything else you like about this mode of distribution?”</a:t>
            </a:r>
            <a:r>
              <a:rPr lang="en-US" altLang="en-US" dirty="0">
                <a:latin typeface="+mn-lt"/>
              </a:rPr>
              <a:t> (O)</a:t>
            </a:r>
          </a:p>
          <a:p>
            <a:pPr marL="228600" lvl="1">
              <a:lnSpc>
                <a:spcPct val="90000"/>
              </a:lnSpc>
              <a:spcBef>
                <a:spcPct val="30000"/>
              </a:spcBef>
            </a:pPr>
            <a:r>
              <a:rPr lang="en-US" altLang="en-US" i="1" dirty="0">
                <a:latin typeface="+mn-lt"/>
              </a:rPr>
              <a:t>….If it is done in the right way, our communities will be more healthy than it used to be” </a:t>
            </a:r>
            <a:endParaRPr lang="en-US" altLang="en-US" dirty="0">
              <a:latin typeface="+mn-lt"/>
            </a:endParaRPr>
          </a:p>
        </p:txBody>
      </p:sp>
    </p:spTree>
    <p:extLst>
      <p:ext uri="{BB962C8B-B14F-4D97-AF65-F5344CB8AC3E}">
        <p14:creationId xmlns:p14="http://schemas.microsoft.com/office/powerpoint/2010/main" val="346890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92815"/>
            <a:ext cx="9144000" cy="1006475"/>
          </a:xfrm>
        </p:spPr>
        <p:txBody>
          <a:bodyPr>
            <a:normAutofit fontScale="90000"/>
          </a:bodyPr>
          <a:lstStyle/>
          <a:p>
            <a:br>
              <a:rPr lang="en-US" b="1" dirty="0"/>
            </a:br>
            <a:br>
              <a:rPr lang="en-US" b="1" dirty="0"/>
            </a:br>
            <a:r>
              <a:rPr lang="en-GB" dirty="0"/>
              <a:t>    </a:t>
            </a:r>
            <a:br>
              <a:rPr lang="en-GB" dirty="0"/>
            </a:br>
            <a:r>
              <a:rPr lang="en-GB" b="1" dirty="0"/>
              <a:t>Conflict Resolutions and Power Dynamics</a:t>
            </a:r>
          </a:p>
        </p:txBody>
      </p:sp>
      <p:sp>
        <p:nvSpPr>
          <p:cNvPr id="3" name="Subtitle 2"/>
          <p:cNvSpPr>
            <a:spLocks noGrp="1"/>
          </p:cNvSpPr>
          <p:nvPr>
            <p:ph type="subTitle" idx="1"/>
          </p:nvPr>
        </p:nvSpPr>
        <p:spPr>
          <a:xfrm>
            <a:off x="1524000" y="4344508"/>
            <a:ext cx="9144000" cy="700541"/>
          </a:xfrm>
        </p:spPr>
        <p:txBody>
          <a:bodyPr>
            <a:normAutofit/>
          </a:bodyPr>
          <a:lstStyle/>
          <a:p>
            <a:r>
              <a:rPr lang="en-GB" dirty="0"/>
              <a:t>Session 3.0</a:t>
            </a:r>
          </a:p>
        </p:txBody>
      </p:sp>
    </p:spTree>
    <p:extLst>
      <p:ext uri="{BB962C8B-B14F-4D97-AF65-F5344CB8AC3E}">
        <p14:creationId xmlns:p14="http://schemas.microsoft.com/office/powerpoint/2010/main" val="547370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D9BB72E-9442-4CBD-8DC9-896014980F31}"/>
              </a:ext>
            </a:extLst>
          </p:cNvPr>
          <p:cNvSpPr/>
          <p:nvPr/>
        </p:nvSpPr>
        <p:spPr>
          <a:xfrm>
            <a:off x="2272145" y="2244436"/>
            <a:ext cx="7499928" cy="2798618"/>
          </a:xfrm>
          <a:prstGeom prst="roundRect">
            <a:avLst/>
          </a:prstGeom>
          <a:solidFill>
            <a:srgbClr val="E8603B"/>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0" y="18255"/>
            <a:ext cx="10515600" cy="946479"/>
          </a:xfrm>
        </p:spPr>
        <p:txBody>
          <a:bodyPr anchor="ctr">
            <a:normAutofit/>
          </a:bodyPr>
          <a:lstStyle/>
          <a:p>
            <a:r>
              <a:rPr lang="en-GB" dirty="0"/>
              <a:t>Aim of session</a:t>
            </a:r>
          </a:p>
        </p:txBody>
      </p:sp>
      <p:sp>
        <p:nvSpPr>
          <p:cNvPr id="4" name="TextBox 3">
            <a:extLst>
              <a:ext uri="{FF2B5EF4-FFF2-40B4-BE49-F238E27FC236}">
                <a16:creationId xmlns:a16="http://schemas.microsoft.com/office/drawing/2014/main" id="{B30D5784-F73C-4485-BE47-51EF5216A6B7}"/>
              </a:ext>
            </a:extLst>
          </p:cNvPr>
          <p:cNvSpPr txBox="1"/>
          <p:nvPr/>
        </p:nvSpPr>
        <p:spPr>
          <a:xfrm>
            <a:off x="2907146" y="2674249"/>
            <a:ext cx="6229926" cy="1938992"/>
          </a:xfrm>
          <a:prstGeom prst="rect">
            <a:avLst/>
          </a:prstGeom>
          <a:noFill/>
        </p:spPr>
        <p:txBody>
          <a:bodyPr wrap="square">
            <a:spAutoFit/>
          </a:bodyPr>
          <a:lstStyle/>
          <a:p>
            <a:pPr marL="0" indent="0" algn="ctr">
              <a:buNone/>
            </a:pPr>
            <a:r>
              <a:rPr lang="en-US" sz="2400" dirty="0">
                <a:solidFill>
                  <a:schemeClr val="bg1"/>
                </a:solidFill>
              </a:rPr>
              <a:t>To identify potential sources of conflicts, power structure in teams and utilize participatory means for resolution and see how this helps the program. Participants should be able to step down this training to other NTD implementers. </a:t>
            </a:r>
            <a:endParaRPr lang="en-GB" sz="2400" dirty="0">
              <a:solidFill>
                <a:schemeClr val="bg1"/>
              </a:solidFill>
            </a:endParaRPr>
          </a:p>
        </p:txBody>
      </p:sp>
    </p:spTree>
    <p:extLst>
      <p:ext uri="{BB962C8B-B14F-4D97-AF65-F5344CB8AC3E}">
        <p14:creationId xmlns:p14="http://schemas.microsoft.com/office/powerpoint/2010/main" val="2042775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0" y="18255"/>
            <a:ext cx="10515600" cy="946479"/>
          </a:xfrm>
        </p:spPr>
        <p:txBody>
          <a:bodyPr anchor="ctr">
            <a:normAutofit/>
          </a:bodyPr>
          <a:lstStyle/>
          <a:p>
            <a:r>
              <a:rPr lang="en-GB" dirty="0"/>
              <a:t>Activity 3.1- Resolving disagreements</a:t>
            </a:r>
          </a:p>
        </p:txBody>
      </p:sp>
      <p:sp>
        <p:nvSpPr>
          <p:cNvPr id="4" name="Content Placeholder 2">
            <a:extLst>
              <a:ext uri="{FF2B5EF4-FFF2-40B4-BE49-F238E27FC236}">
                <a16:creationId xmlns:a16="http://schemas.microsoft.com/office/drawing/2014/main" id="{74DE552E-AD01-4BB2-A2E5-9FF927AC812F}"/>
              </a:ext>
            </a:extLst>
          </p:cNvPr>
          <p:cNvSpPr>
            <a:spLocks noGrp="1"/>
          </p:cNvSpPr>
          <p:nvPr>
            <p:ph idx="1"/>
          </p:nvPr>
        </p:nvSpPr>
        <p:spPr>
          <a:xfrm>
            <a:off x="5173565" y="1902349"/>
            <a:ext cx="6279526" cy="3053301"/>
          </a:xfrm>
        </p:spPr>
        <p:txBody>
          <a:bodyPr vert="horz" lIns="91440" tIns="45720" rIns="91440" bIns="45720" rtlCol="0" anchor="ctr">
            <a:normAutofit/>
          </a:bodyPr>
          <a:lstStyle/>
          <a:p>
            <a:pPr marL="0" indent="0">
              <a:buNone/>
            </a:pPr>
            <a:r>
              <a:rPr lang="en-US" sz="3200" kern="1200" dirty="0">
                <a:latin typeface="+mn-lt"/>
                <a:ea typeface="+mn-ea"/>
                <a:cs typeface="+mn-cs"/>
              </a:rPr>
              <a:t>Participants to share experience using skills previously learnt. </a:t>
            </a:r>
          </a:p>
        </p:txBody>
      </p:sp>
      <p:pic>
        <p:nvPicPr>
          <p:cNvPr id="11266" name="Picture 2" descr="Conference, Team, Office, Dining Tables, Chairs">
            <a:extLst>
              <a:ext uri="{FF2B5EF4-FFF2-40B4-BE49-F238E27FC236}">
                <a16:creationId xmlns:a16="http://schemas.microsoft.com/office/drawing/2014/main" id="{1DB7DE3E-0853-4D59-8877-04DD80A177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209" y="2107676"/>
            <a:ext cx="4271962" cy="2847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777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0" y="18255"/>
            <a:ext cx="10515600" cy="946479"/>
          </a:xfrm>
        </p:spPr>
        <p:txBody>
          <a:bodyPr anchor="ctr">
            <a:normAutofit/>
          </a:bodyPr>
          <a:lstStyle/>
          <a:p>
            <a:r>
              <a:rPr lang="en-GB" dirty="0"/>
              <a:t>Conflict management strategy</a:t>
            </a:r>
          </a:p>
        </p:txBody>
      </p:sp>
      <p:graphicFrame>
        <p:nvGraphicFramePr>
          <p:cNvPr id="3" name="Diagram 2">
            <a:extLst>
              <a:ext uri="{FF2B5EF4-FFF2-40B4-BE49-F238E27FC236}">
                <a16:creationId xmlns:a16="http://schemas.microsoft.com/office/drawing/2014/main" id="{41F91A7F-5A54-4994-AE83-86B7B6F6E2C9}"/>
              </a:ext>
            </a:extLst>
          </p:cNvPr>
          <p:cNvGraphicFramePr/>
          <p:nvPr>
            <p:extLst>
              <p:ext uri="{D42A27DB-BD31-4B8C-83A1-F6EECF244321}">
                <p14:modId xmlns:p14="http://schemas.microsoft.com/office/powerpoint/2010/main" val="2517511997"/>
              </p:ext>
            </p:extLst>
          </p:nvPr>
        </p:nvGraphicFramePr>
        <p:xfrm>
          <a:off x="3255962" y="1425816"/>
          <a:ext cx="5680075" cy="36713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A723549F-7325-4A6E-AC9A-91578EFC636F}"/>
              </a:ext>
            </a:extLst>
          </p:cNvPr>
          <p:cNvSpPr txBox="1"/>
          <p:nvPr/>
        </p:nvSpPr>
        <p:spPr>
          <a:xfrm rot="16200000">
            <a:off x="1090079" y="3198167"/>
            <a:ext cx="2382320" cy="461665"/>
          </a:xfrm>
          <a:prstGeom prst="rect">
            <a:avLst/>
          </a:prstGeom>
          <a:noFill/>
        </p:spPr>
        <p:txBody>
          <a:bodyPr wrap="square" rtlCol="0">
            <a:spAutoFit/>
          </a:bodyPr>
          <a:lstStyle/>
          <a:p>
            <a:r>
              <a:rPr lang="en-US" sz="2400" dirty="0"/>
              <a:t>Concern for self</a:t>
            </a:r>
            <a:endParaRPr lang="en-GB" sz="2400" dirty="0"/>
          </a:p>
        </p:txBody>
      </p:sp>
      <p:sp>
        <p:nvSpPr>
          <p:cNvPr id="5" name="TextBox 4">
            <a:extLst>
              <a:ext uri="{FF2B5EF4-FFF2-40B4-BE49-F238E27FC236}">
                <a16:creationId xmlns:a16="http://schemas.microsoft.com/office/drawing/2014/main" id="{1239E4BA-4C12-42C9-BF41-C397DD7B9853}"/>
              </a:ext>
            </a:extLst>
          </p:cNvPr>
          <p:cNvSpPr txBox="1"/>
          <p:nvPr/>
        </p:nvSpPr>
        <p:spPr>
          <a:xfrm>
            <a:off x="4904838" y="5558256"/>
            <a:ext cx="2696111" cy="461665"/>
          </a:xfrm>
          <a:prstGeom prst="rect">
            <a:avLst/>
          </a:prstGeom>
          <a:noFill/>
        </p:spPr>
        <p:txBody>
          <a:bodyPr wrap="square" rtlCol="0">
            <a:spAutoFit/>
          </a:bodyPr>
          <a:lstStyle/>
          <a:p>
            <a:r>
              <a:rPr lang="en-US" sz="2400" dirty="0"/>
              <a:t>Concern for others</a:t>
            </a:r>
            <a:endParaRPr lang="en-GB" sz="2400" dirty="0"/>
          </a:p>
        </p:txBody>
      </p:sp>
      <p:sp>
        <p:nvSpPr>
          <p:cNvPr id="6" name="TextBox 5">
            <a:extLst>
              <a:ext uri="{FF2B5EF4-FFF2-40B4-BE49-F238E27FC236}">
                <a16:creationId xmlns:a16="http://schemas.microsoft.com/office/drawing/2014/main" id="{41EFC5DA-3AE1-4F21-B34F-CFCA6C10650E}"/>
              </a:ext>
            </a:extLst>
          </p:cNvPr>
          <p:cNvSpPr txBox="1"/>
          <p:nvPr/>
        </p:nvSpPr>
        <p:spPr>
          <a:xfrm>
            <a:off x="4343402" y="5106698"/>
            <a:ext cx="581025" cy="369332"/>
          </a:xfrm>
          <a:prstGeom prst="rect">
            <a:avLst/>
          </a:prstGeom>
          <a:noFill/>
        </p:spPr>
        <p:txBody>
          <a:bodyPr wrap="square" rtlCol="0">
            <a:spAutoFit/>
          </a:bodyPr>
          <a:lstStyle/>
          <a:p>
            <a:r>
              <a:rPr lang="en-US" i="1" dirty="0"/>
              <a:t>Low</a:t>
            </a:r>
            <a:endParaRPr lang="en-GB" i="1" dirty="0"/>
          </a:p>
        </p:txBody>
      </p:sp>
      <p:sp>
        <p:nvSpPr>
          <p:cNvPr id="7" name="TextBox 6">
            <a:extLst>
              <a:ext uri="{FF2B5EF4-FFF2-40B4-BE49-F238E27FC236}">
                <a16:creationId xmlns:a16="http://schemas.microsoft.com/office/drawing/2014/main" id="{4C894888-B5F1-4B9C-81F9-BAF3C5A5E860}"/>
              </a:ext>
            </a:extLst>
          </p:cNvPr>
          <p:cNvSpPr txBox="1"/>
          <p:nvPr/>
        </p:nvSpPr>
        <p:spPr>
          <a:xfrm rot="16200000">
            <a:off x="2632074" y="3917455"/>
            <a:ext cx="581025" cy="369332"/>
          </a:xfrm>
          <a:prstGeom prst="rect">
            <a:avLst/>
          </a:prstGeom>
          <a:noFill/>
        </p:spPr>
        <p:txBody>
          <a:bodyPr wrap="square" rtlCol="0">
            <a:spAutoFit/>
          </a:bodyPr>
          <a:lstStyle/>
          <a:p>
            <a:r>
              <a:rPr lang="en-US" i="1" dirty="0"/>
              <a:t>Low</a:t>
            </a:r>
            <a:endParaRPr lang="en-GB" i="1" dirty="0"/>
          </a:p>
        </p:txBody>
      </p:sp>
      <p:sp>
        <p:nvSpPr>
          <p:cNvPr id="8" name="TextBox 7">
            <a:extLst>
              <a:ext uri="{FF2B5EF4-FFF2-40B4-BE49-F238E27FC236}">
                <a16:creationId xmlns:a16="http://schemas.microsoft.com/office/drawing/2014/main" id="{209B64FA-FD57-4662-AE6B-EB7E61915B26}"/>
              </a:ext>
            </a:extLst>
          </p:cNvPr>
          <p:cNvSpPr txBox="1"/>
          <p:nvPr/>
        </p:nvSpPr>
        <p:spPr>
          <a:xfrm rot="16200000">
            <a:off x="2589212" y="2053173"/>
            <a:ext cx="666750" cy="369332"/>
          </a:xfrm>
          <a:prstGeom prst="rect">
            <a:avLst/>
          </a:prstGeom>
          <a:noFill/>
        </p:spPr>
        <p:txBody>
          <a:bodyPr wrap="square" rtlCol="0">
            <a:spAutoFit/>
          </a:bodyPr>
          <a:lstStyle/>
          <a:p>
            <a:r>
              <a:rPr lang="en-US" i="1" dirty="0"/>
              <a:t>High</a:t>
            </a:r>
            <a:endParaRPr lang="en-GB" i="1" dirty="0"/>
          </a:p>
        </p:txBody>
      </p:sp>
      <p:sp>
        <p:nvSpPr>
          <p:cNvPr id="9" name="TextBox 8">
            <a:extLst>
              <a:ext uri="{FF2B5EF4-FFF2-40B4-BE49-F238E27FC236}">
                <a16:creationId xmlns:a16="http://schemas.microsoft.com/office/drawing/2014/main" id="{21935F73-21C5-4E8A-B6E1-917BDF1113C5}"/>
              </a:ext>
            </a:extLst>
          </p:cNvPr>
          <p:cNvSpPr txBox="1"/>
          <p:nvPr/>
        </p:nvSpPr>
        <p:spPr>
          <a:xfrm>
            <a:off x="7267574" y="5106698"/>
            <a:ext cx="666750" cy="369332"/>
          </a:xfrm>
          <a:prstGeom prst="rect">
            <a:avLst/>
          </a:prstGeom>
          <a:noFill/>
        </p:spPr>
        <p:txBody>
          <a:bodyPr wrap="square" rtlCol="0">
            <a:spAutoFit/>
          </a:bodyPr>
          <a:lstStyle/>
          <a:p>
            <a:r>
              <a:rPr lang="en-US" i="1" dirty="0"/>
              <a:t>High</a:t>
            </a:r>
            <a:endParaRPr lang="en-GB" i="1" dirty="0"/>
          </a:p>
        </p:txBody>
      </p:sp>
    </p:spTree>
    <p:extLst>
      <p:ext uri="{BB962C8B-B14F-4D97-AF65-F5344CB8AC3E}">
        <p14:creationId xmlns:p14="http://schemas.microsoft.com/office/powerpoint/2010/main" val="870306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0" y="18255"/>
            <a:ext cx="10515600" cy="946479"/>
          </a:xfrm>
        </p:spPr>
        <p:txBody>
          <a:bodyPr anchor="ctr">
            <a:normAutofit/>
          </a:bodyPr>
          <a:lstStyle/>
          <a:p>
            <a:r>
              <a:rPr lang="en-GB" dirty="0"/>
              <a:t>Conflict management strategies</a:t>
            </a:r>
          </a:p>
        </p:txBody>
      </p:sp>
      <p:sp>
        <p:nvSpPr>
          <p:cNvPr id="3" name="Content Placeholder 3">
            <a:extLst>
              <a:ext uri="{FF2B5EF4-FFF2-40B4-BE49-F238E27FC236}">
                <a16:creationId xmlns:a16="http://schemas.microsoft.com/office/drawing/2014/main" id="{CA6FE32A-DC5F-4F05-85AD-F00129DD7FBB}"/>
              </a:ext>
            </a:extLst>
          </p:cNvPr>
          <p:cNvSpPr>
            <a:spLocks noGrp="1"/>
          </p:cNvSpPr>
          <p:nvPr>
            <p:ph idx="1"/>
          </p:nvPr>
        </p:nvSpPr>
        <p:spPr>
          <a:xfrm>
            <a:off x="969587" y="1930857"/>
            <a:ext cx="6059285" cy="3560260"/>
          </a:xfrm>
        </p:spPr>
        <p:txBody>
          <a:bodyPr anchor="ctr">
            <a:normAutofit/>
          </a:bodyPr>
          <a:lstStyle/>
          <a:p>
            <a:pPr marL="0" indent="0">
              <a:buNone/>
            </a:pPr>
            <a:r>
              <a:rPr lang="en-US" b="1" dirty="0"/>
              <a:t>Strategy One-</a:t>
            </a:r>
            <a:r>
              <a:rPr lang="en-US" dirty="0"/>
              <a:t> Accommodating: </a:t>
            </a:r>
          </a:p>
          <a:p>
            <a:pPr marL="0" indent="0">
              <a:buNone/>
            </a:pPr>
            <a:r>
              <a:rPr lang="en-US" dirty="0"/>
              <a:t>The accommodating strategy essentially entails giving the opposing side what it wants. The use of accommodation often occurs when one of the parties wishes to keep the peace or perceives the issue as minor.</a:t>
            </a:r>
          </a:p>
          <a:p>
            <a:endParaRPr lang="en-GB" sz="2400" dirty="0"/>
          </a:p>
        </p:txBody>
      </p:sp>
      <p:pic>
        <p:nvPicPr>
          <p:cNvPr id="12290" name="Picture 2" descr="Check Mark, Tick Mark, Check, Correct, Ok, Yes, Green">
            <a:extLst>
              <a:ext uri="{FF2B5EF4-FFF2-40B4-BE49-F238E27FC236}">
                <a16:creationId xmlns:a16="http://schemas.microsoft.com/office/drawing/2014/main" id="{1864E63A-15ED-4354-9EC1-028F0229D7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8291" y="1930857"/>
            <a:ext cx="2383212" cy="2340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246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0" y="18255"/>
            <a:ext cx="10515600" cy="946479"/>
          </a:xfrm>
        </p:spPr>
        <p:txBody>
          <a:bodyPr anchor="ctr">
            <a:normAutofit/>
          </a:bodyPr>
          <a:lstStyle/>
          <a:p>
            <a:r>
              <a:rPr lang="en-GB" dirty="0"/>
              <a:t>Conflict management strategies</a:t>
            </a:r>
          </a:p>
        </p:txBody>
      </p:sp>
      <p:sp>
        <p:nvSpPr>
          <p:cNvPr id="3" name="Content Placeholder 2">
            <a:extLst>
              <a:ext uri="{FF2B5EF4-FFF2-40B4-BE49-F238E27FC236}">
                <a16:creationId xmlns:a16="http://schemas.microsoft.com/office/drawing/2014/main" id="{E88D57AC-ABE0-43F7-B7ED-F6C7FD31C6A4}"/>
              </a:ext>
            </a:extLst>
          </p:cNvPr>
          <p:cNvSpPr>
            <a:spLocks noGrp="1"/>
          </p:cNvSpPr>
          <p:nvPr>
            <p:ph idx="1"/>
          </p:nvPr>
        </p:nvSpPr>
        <p:spPr>
          <a:xfrm>
            <a:off x="6742314" y="1768942"/>
            <a:ext cx="5292667" cy="4077676"/>
          </a:xfrm>
        </p:spPr>
        <p:txBody>
          <a:bodyPr anchor="ctr">
            <a:normAutofit lnSpcReduction="10000"/>
          </a:bodyPr>
          <a:lstStyle/>
          <a:p>
            <a:pPr marL="0" indent="0">
              <a:buNone/>
            </a:pPr>
            <a:r>
              <a:rPr lang="en-US" sz="3000" b="1" dirty="0"/>
              <a:t>Strategy Two- </a:t>
            </a:r>
            <a:r>
              <a:rPr lang="en-US" sz="3000" dirty="0"/>
              <a:t>Avoiding</a:t>
            </a:r>
          </a:p>
          <a:p>
            <a:pPr marL="0" indent="0">
              <a:buNone/>
            </a:pPr>
            <a:r>
              <a:rPr lang="en-US" sz="3000" dirty="0"/>
              <a:t>The avoiding strategy seeks to put off conflict indefinitely. By delaying or ignoring the conflict, the avoider hopes the problem resolves itself without a confrontation. Those who actively avoid conflict frequently have low esteem or hold a position of low power.</a:t>
            </a:r>
          </a:p>
          <a:p>
            <a:endParaRPr lang="en-GB" sz="2400" dirty="0"/>
          </a:p>
        </p:txBody>
      </p:sp>
      <p:pic>
        <p:nvPicPr>
          <p:cNvPr id="13314" name="Picture 2" descr="False, Error, Missing, Absent, X, Red, Cross, Letter">
            <a:extLst>
              <a:ext uri="{FF2B5EF4-FFF2-40B4-BE49-F238E27FC236}">
                <a16:creationId xmlns:a16="http://schemas.microsoft.com/office/drawing/2014/main" id="{7867007F-659A-414D-8979-61938AACB8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164" y="1584036"/>
            <a:ext cx="3689927" cy="3689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341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0" y="18255"/>
            <a:ext cx="10515600" cy="946479"/>
          </a:xfrm>
        </p:spPr>
        <p:txBody>
          <a:bodyPr anchor="ctr">
            <a:normAutofit/>
          </a:bodyPr>
          <a:lstStyle/>
          <a:p>
            <a:r>
              <a:rPr lang="en-GB" dirty="0"/>
              <a:t>Objectives of scale up training continued.</a:t>
            </a:r>
          </a:p>
        </p:txBody>
      </p:sp>
      <p:graphicFrame>
        <p:nvGraphicFramePr>
          <p:cNvPr id="5" name="Content Placeholder 2">
            <a:extLst>
              <a:ext uri="{FF2B5EF4-FFF2-40B4-BE49-F238E27FC236}">
                <a16:creationId xmlns:a16="http://schemas.microsoft.com/office/drawing/2014/main" id="{201B9C95-E4D1-43C8-A256-6B9DF4274E47}"/>
              </a:ext>
            </a:extLst>
          </p:cNvPr>
          <p:cNvGraphicFramePr>
            <a:graphicFrameLocks noGrp="1"/>
          </p:cNvGraphicFramePr>
          <p:nvPr>
            <p:ph idx="1"/>
            <p:extLst>
              <p:ext uri="{D42A27DB-BD31-4B8C-83A1-F6EECF244321}">
                <p14:modId xmlns:p14="http://schemas.microsoft.com/office/powerpoint/2010/main" val="2299633121"/>
              </p:ext>
            </p:extLst>
          </p:nvPr>
        </p:nvGraphicFramePr>
        <p:xfrm>
          <a:off x="746760" y="134381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0078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0" y="18255"/>
            <a:ext cx="10515600" cy="946479"/>
          </a:xfrm>
        </p:spPr>
        <p:txBody>
          <a:bodyPr anchor="ctr">
            <a:normAutofit/>
          </a:bodyPr>
          <a:lstStyle/>
          <a:p>
            <a:r>
              <a:rPr lang="en-GB" dirty="0"/>
              <a:t>Conflict management strategies</a:t>
            </a:r>
          </a:p>
        </p:txBody>
      </p:sp>
      <p:sp>
        <p:nvSpPr>
          <p:cNvPr id="3" name="Content Placeholder 2">
            <a:extLst>
              <a:ext uri="{FF2B5EF4-FFF2-40B4-BE49-F238E27FC236}">
                <a16:creationId xmlns:a16="http://schemas.microsoft.com/office/drawing/2014/main" id="{E88D57AC-ABE0-43F7-B7ED-F6C7FD31C6A4}"/>
              </a:ext>
            </a:extLst>
          </p:cNvPr>
          <p:cNvSpPr>
            <a:spLocks noGrp="1"/>
          </p:cNvSpPr>
          <p:nvPr>
            <p:ph idx="1"/>
          </p:nvPr>
        </p:nvSpPr>
        <p:spPr>
          <a:xfrm>
            <a:off x="674024" y="1861306"/>
            <a:ext cx="4702848" cy="3560260"/>
          </a:xfrm>
        </p:spPr>
        <p:txBody>
          <a:bodyPr anchor="ctr">
            <a:normAutofit/>
          </a:bodyPr>
          <a:lstStyle/>
          <a:p>
            <a:pPr marL="0" indent="0">
              <a:buNone/>
            </a:pPr>
            <a:r>
              <a:rPr lang="en-US" sz="2400" b="1" dirty="0"/>
              <a:t>Strategy Three- </a:t>
            </a:r>
            <a:r>
              <a:rPr lang="en-US" sz="2400" dirty="0"/>
              <a:t>Integrating</a:t>
            </a:r>
          </a:p>
          <a:p>
            <a:pPr marL="0" indent="0">
              <a:buNone/>
            </a:pPr>
            <a:r>
              <a:rPr lang="en-US" sz="2400" dirty="0"/>
              <a:t>Collaboration works by integrating ideas set out by multiple people. The object is to find a creative solution acceptable to everyone. Collaboration, though useful, calls for a significant time commitment not appropriate to all conflicts.</a:t>
            </a:r>
          </a:p>
          <a:p>
            <a:endParaRPr lang="en-GB" sz="2400" dirty="0"/>
          </a:p>
        </p:txBody>
      </p:sp>
      <p:pic>
        <p:nvPicPr>
          <p:cNvPr id="14338" name="Picture 2" descr="Social Media, Personal, Social Networks, Media, System">
            <a:extLst>
              <a:ext uri="{FF2B5EF4-FFF2-40B4-BE49-F238E27FC236}">
                <a16:creationId xmlns:a16="http://schemas.microsoft.com/office/drawing/2014/main" id="{D3DFCC3E-E398-484A-830E-436D82196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4206" y="1861384"/>
            <a:ext cx="4702848" cy="3135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489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0" y="18255"/>
            <a:ext cx="10515600" cy="946479"/>
          </a:xfrm>
        </p:spPr>
        <p:txBody>
          <a:bodyPr anchor="ctr">
            <a:normAutofit/>
          </a:bodyPr>
          <a:lstStyle/>
          <a:p>
            <a:r>
              <a:rPr lang="en-GB" dirty="0"/>
              <a:t>Conflict management strategies</a:t>
            </a:r>
          </a:p>
        </p:txBody>
      </p:sp>
      <p:sp>
        <p:nvSpPr>
          <p:cNvPr id="3" name="Content Placeholder 2">
            <a:extLst>
              <a:ext uri="{FF2B5EF4-FFF2-40B4-BE49-F238E27FC236}">
                <a16:creationId xmlns:a16="http://schemas.microsoft.com/office/drawing/2014/main" id="{E88D57AC-ABE0-43F7-B7ED-F6C7FD31C6A4}"/>
              </a:ext>
            </a:extLst>
          </p:cNvPr>
          <p:cNvSpPr>
            <a:spLocks noGrp="1"/>
          </p:cNvSpPr>
          <p:nvPr>
            <p:ph idx="1"/>
          </p:nvPr>
        </p:nvSpPr>
        <p:spPr>
          <a:xfrm>
            <a:off x="6825442" y="1842834"/>
            <a:ext cx="4702848" cy="3560260"/>
          </a:xfrm>
        </p:spPr>
        <p:txBody>
          <a:bodyPr anchor="ctr">
            <a:normAutofit fontScale="92500"/>
          </a:bodyPr>
          <a:lstStyle/>
          <a:p>
            <a:pPr marL="0" indent="0">
              <a:buNone/>
            </a:pPr>
            <a:r>
              <a:rPr lang="en-US" sz="2800" b="1" dirty="0"/>
              <a:t>Strategy Four- Compromising</a:t>
            </a:r>
          </a:p>
          <a:p>
            <a:pPr marL="0" indent="0">
              <a:buNone/>
            </a:pPr>
            <a:r>
              <a:rPr lang="en-US" sz="2800" dirty="0"/>
              <a:t>The compromising strategy typically calls for both sides of a conflict to give up elements of their position in order to establish a middle ground. This strategy prevails most often in conflicts where the parties hold approximately equivalent power.</a:t>
            </a:r>
          </a:p>
          <a:p>
            <a:endParaRPr lang="en-GB" sz="2400" dirty="0"/>
          </a:p>
        </p:txBody>
      </p:sp>
      <p:pic>
        <p:nvPicPr>
          <p:cNvPr id="15362" name="Picture 2" descr="Greeting, Hands, Handshake, Shaking">
            <a:extLst>
              <a:ext uri="{FF2B5EF4-FFF2-40B4-BE49-F238E27FC236}">
                <a16:creationId xmlns:a16="http://schemas.microsoft.com/office/drawing/2014/main" id="{3ADF9996-0717-4F69-8840-AF4025ED062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8177" y="2468418"/>
            <a:ext cx="3718382" cy="1921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721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0" y="18255"/>
            <a:ext cx="10515600" cy="946479"/>
          </a:xfrm>
        </p:spPr>
        <p:txBody>
          <a:bodyPr anchor="ctr">
            <a:normAutofit/>
          </a:bodyPr>
          <a:lstStyle/>
          <a:p>
            <a:r>
              <a:rPr lang="en-GB" dirty="0"/>
              <a:t>Conflict management strategies</a:t>
            </a:r>
          </a:p>
        </p:txBody>
      </p:sp>
      <p:sp>
        <p:nvSpPr>
          <p:cNvPr id="3" name="Content Placeholder 2">
            <a:extLst>
              <a:ext uri="{FF2B5EF4-FFF2-40B4-BE49-F238E27FC236}">
                <a16:creationId xmlns:a16="http://schemas.microsoft.com/office/drawing/2014/main" id="{E88D57AC-ABE0-43F7-B7ED-F6C7FD31C6A4}"/>
              </a:ext>
            </a:extLst>
          </p:cNvPr>
          <p:cNvSpPr>
            <a:spLocks noGrp="1"/>
          </p:cNvSpPr>
          <p:nvPr>
            <p:ph idx="1"/>
          </p:nvPr>
        </p:nvSpPr>
        <p:spPr>
          <a:xfrm>
            <a:off x="554952" y="1889015"/>
            <a:ext cx="4702848" cy="3560260"/>
          </a:xfrm>
        </p:spPr>
        <p:txBody>
          <a:bodyPr anchor="ctr">
            <a:normAutofit lnSpcReduction="10000"/>
          </a:bodyPr>
          <a:lstStyle/>
          <a:p>
            <a:pPr marL="0" indent="0">
              <a:buNone/>
            </a:pPr>
            <a:r>
              <a:rPr lang="en-US" sz="2800" b="1" dirty="0"/>
              <a:t>Strategy Five- Competing/dominating</a:t>
            </a:r>
          </a:p>
          <a:p>
            <a:pPr marL="0" indent="0">
              <a:buNone/>
            </a:pPr>
            <a:r>
              <a:rPr lang="en-US" sz="2800" dirty="0"/>
              <a:t>Competition operates as a zero-sum game, in which one side wins and other loses. Highly assertive personalities often fall back on competition as a conflict management strategy.</a:t>
            </a:r>
            <a:endParaRPr lang="en-GB" sz="2800" dirty="0"/>
          </a:p>
          <a:p>
            <a:endParaRPr lang="en-GB" sz="2400" dirty="0"/>
          </a:p>
        </p:txBody>
      </p:sp>
      <p:pic>
        <p:nvPicPr>
          <p:cNvPr id="16386" name="Picture 2" descr="Bench Press, Fight, Arm Wrestling, Winner, Loser">
            <a:extLst>
              <a:ext uri="{FF2B5EF4-FFF2-40B4-BE49-F238E27FC236}">
                <a16:creationId xmlns:a16="http://schemas.microsoft.com/office/drawing/2014/main" id="{0330AF80-5373-42A9-9694-06E32948C4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6728" y="1889015"/>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446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DA00311-F563-47E6-9853-448E65BB1534}"/>
              </a:ext>
            </a:extLst>
          </p:cNvPr>
          <p:cNvSpPr/>
          <p:nvPr/>
        </p:nvSpPr>
        <p:spPr>
          <a:xfrm>
            <a:off x="2058592" y="1936773"/>
            <a:ext cx="8599055" cy="3454400"/>
          </a:xfrm>
          <a:prstGeom prst="roundRect">
            <a:avLst/>
          </a:prstGeom>
          <a:solidFill>
            <a:srgbClr val="25827D"/>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0" y="18255"/>
            <a:ext cx="10515600" cy="946479"/>
          </a:xfrm>
        </p:spPr>
        <p:txBody>
          <a:bodyPr anchor="ctr">
            <a:normAutofit/>
          </a:bodyPr>
          <a:lstStyle/>
          <a:p>
            <a:r>
              <a:rPr lang="en-GB" dirty="0"/>
              <a:t>Power dynamics</a:t>
            </a:r>
          </a:p>
        </p:txBody>
      </p:sp>
      <p:sp>
        <p:nvSpPr>
          <p:cNvPr id="3" name="Content Placeholder 2">
            <a:extLst>
              <a:ext uri="{FF2B5EF4-FFF2-40B4-BE49-F238E27FC236}">
                <a16:creationId xmlns:a16="http://schemas.microsoft.com/office/drawing/2014/main" id="{2FDBAD00-545B-4FD1-B305-0AC0098BD222}"/>
              </a:ext>
            </a:extLst>
          </p:cNvPr>
          <p:cNvSpPr>
            <a:spLocks noGrp="1"/>
          </p:cNvSpPr>
          <p:nvPr>
            <p:ph idx="1"/>
          </p:nvPr>
        </p:nvSpPr>
        <p:spPr>
          <a:xfrm>
            <a:off x="2440785" y="2387578"/>
            <a:ext cx="8074815" cy="2800395"/>
          </a:xfrm>
        </p:spPr>
        <p:txBody>
          <a:bodyPr anchor="t">
            <a:normAutofit/>
          </a:bodyPr>
          <a:lstStyle/>
          <a:p>
            <a:pPr marL="0" indent="0">
              <a:buNone/>
            </a:pPr>
            <a:r>
              <a:rPr lang="en-US" dirty="0">
                <a:solidFill>
                  <a:schemeClr val="bg1"/>
                </a:solidFill>
              </a:rPr>
              <a:t>A "</a:t>
            </a:r>
            <a:r>
              <a:rPr lang="en-US" b="1" dirty="0">
                <a:solidFill>
                  <a:schemeClr val="bg1"/>
                </a:solidFill>
              </a:rPr>
              <a:t>power dynamic</a:t>
            </a:r>
            <a:r>
              <a:rPr lang="en-US" dirty="0">
                <a:solidFill>
                  <a:schemeClr val="bg1"/>
                </a:solidFill>
              </a:rPr>
              <a:t>" is the way different people or different groups of people interact with each other and where one of these sides is more powerful than the other one. ...</a:t>
            </a:r>
          </a:p>
          <a:p>
            <a:pPr marL="0" indent="0">
              <a:buNone/>
            </a:pPr>
            <a:r>
              <a:rPr lang="en-US" dirty="0">
                <a:solidFill>
                  <a:schemeClr val="bg1"/>
                </a:solidFill>
              </a:rPr>
              <a:t>In social science and politics, power is the ability to influence or outright control the behaviour of people. </a:t>
            </a:r>
            <a:endParaRPr lang="en-GB" dirty="0">
              <a:solidFill>
                <a:schemeClr val="bg1"/>
              </a:solidFill>
            </a:endParaRPr>
          </a:p>
        </p:txBody>
      </p:sp>
    </p:spTree>
    <p:extLst>
      <p:ext uri="{BB962C8B-B14F-4D97-AF65-F5344CB8AC3E}">
        <p14:creationId xmlns:p14="http://schemas.microsoft.com/office/powerpoint/2010/main" val="2187335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0" y="18255"/>
            <a:ext cx="10515600" cy="946479"/>
          </a:xfrm>
        </p:spPr>
        <p:txBody>
          <a:bodyPr anchor="ctr">
            <a:normAutofit/>
          </a:bodyPr>
          <a:lstStyle/>
          <a:p>
            <a:r>
              <a:rPr lang="en-GB" dirty="0"/>
              <a:t>Activity 3.3 </a:t>
            </a:r>
          </a:p>
        </p:txBody>
      </p:sp>
      <p:sp>
        <p:nvSpPr>
          <p:cNvPr id="4" name="TextBox 3">
            <a:extLst>
              <a:ext uri="{FF2B5EF4-FFF2-40B4-BE49-F238E27FC236}">
                <a16:creationId xmlns:a16="http://schemas.microsoft.com/office/drawing/2014/main" id="{B07A7811-822A-4762-B4BF-C41CF5F1196F}"/>
              </a:ext>
            </a:extLst>
          </p:cNvPr>
          <p:cNvSpPr txBox="1"/>
          <p:nvPr/>
        </p:nvSpPr>
        <p:spPr>
          <a:xfrm>
            <a:off x="2743200" y="4793673"/>
            <a:ext cx="6705600" cy="584775"/>
          </a:xfrm>
          <a:prstGeom prst="rect">
            <a:avLst/>
          </a:prstGeom>
          <a:noFill/>
        </p:spPr>
        <p:txBody>
          <a:bodyPr wrap="square" rtlCol="0">
            <a:spAutoFit/>
          </a:bodyPr>
          <a:lstStyle/>
          <a:p>
            <a:pPr algn="ctr"/>
            <a:r>
              <a:rPr lang="en-US" sz="3200" dirty="0"/>
              <a:t>Participatory approach</a:t>
            </a:r>
            <a:endParaRPr lang="en-GB" sz="3200" dirty="0"/>
          </a:p>
        </p:txBody>
      </p:sp>
      <p:pic>
        <p:nvPicPr>
          <p:cNvPr id="12" name="Content Placeholder 11">
            <a:extLst>
              <a:ext uri="{FF2B5EF4-FFF2-40B4-BE49-F238E27FC236}">
                <a16:creationId xmlns:a16="http://schemas.microsoft.com/office/drawing/2014/main" id="{68B76DC1-9444-4BB8-AB9F-CF766282E80D}"/>
              </a:ext>
            </a:extLst>
          </p:cNvPr>
          <p:cNvPicPr>
            <a:picLocks noGrp="1" noChangeAspect="1"/>
          </p:cNvPicPr>
          <p:nvPr>
            <p:ph idx="1"/>
          </p:nvPr>
        </p:nvPicPr>
        <p:blipFill>
          <a:blip r:embed="rId2"/>
          <a:stretch>
            <a:fillRect/>
          </a:stretch>
        </p:blipFill>
        <p:spPr>
          <a:xfrm>
            <a:off x="1266151" y="1561181"/>
            <a:ext cx="9659698" cy="2819794"/>
          </a:xfrm>
        </p:spPr>
      </p:pic>
    </p:spTree>
    <p:extLst>
      <p:ext uri="{BB962C8B-B14F-4D97-AF65-F5344CB8AC3E}">
        <p14:creationId xmlns:p14="http://schemas.microsoft.com/office/powerpoint/2010/main" val="1462245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0" y="18255"/>
            <a:ext cx="10515600" cy="946479"/>
          </a:xfrm>
        </p:spPr>
        <p:txBody>
          <a:bodyPr anchor="ctr">
            <a:normAutofit/>
          </a:bodyPr>
          <a:lstStyle/>
          <a:p>
            <a:r>
              <a:rPr lang="en-GB" dirty="0"/>
              <a:t>Participatory approach</a:t>
            </a:r>
          </a:p>
        </p:txBody>
      </p:sp>
      <p:graphicFrame>
        <p:nvGraphicFramePr>
          <p:cNvPr id="3" name="Table 6">
            <a:extLst>
              <a:ext uri="{FF2B5EF4-FFF2-40B4-BE49-F238E27FC236}">
                <a16:creationId xmlns:a16="http://schemas.microsoft.com/office/drawing/2014/main" id="{FF97B3C5-6F0C-44E9-95B5-A7487A411B4B}"/>
              </a:ext>
            </a:extLst>
          </p:cNvPr>
          <p:cNvGraphicFramePr>
            <a:graphicFrameLocks noGrp="1"/>
          </p:cNvGraphicFramePr>
          <p:nvPr>
            <p:ph idx="1"/>
            <p:extLst>
              <p:ext uri="{D42A27DB-BD31-4B8C-83A1-F6EECF244321}">
                <p14:modId xmlns:p14="http://schemas.microsoft.com/office/powerpoint/2010/main" val="2776859291"/>
              </p:ext>
            </p:extLst>
          </p:nvPr>
        </p:nvGraphicFramePr>
        <p:xfrm>
          <a:off x="1432955" y="2117735"/>
          <a:ext cx="9530609" cy="3484266"/>
        </p:xfrm>
        <a:graphic>
          <a:graphicData uri="http://schemas.openxmlformats.org/drawingml/2006/table">
            <a:tbl>
              <a:tblPr firstRow="1" bandRow="1">
                <a:tableStyleId>{5C22544A-7EE6-4342-B048-85BDC9FD1C3A}</a:tableStyleId>
              </a:tblPr>
              <a:tblGrid>
                <a:gridCol w="4755409">
                  <a:extLst>
                    <a:ext uri="{9D8B030D-6E8A-4147-A177-3AD203B41FA5}">
                      <a16:colId xmlns:a16="http://schemas.microsoft.com/office/drawing/2014/main" val="3196593945"/>
                    </a:ext>
                  </a:extLst>
                </a:gridCol>
                <a:gridCol w="4775200">
                  <a:extLst>
                    <a:ext uri="{9D8B030D-6E8A-4147-A177-3AD203B41FA5}">
                      <a16:colId xmlns:a16="http://schemas.microsoft.com/office/drawing/2014/main" val="3272507674"/>
                    </a:ext>
                  </a:extLst>
                </a:gridCol>
              </a:tblGrid>
              <a:tr h="580711">
                <a:tc>
                  <a:txBody>
                    <a:bodyPr/>
                    <a:lstStyle/>
                    <a:p>
                      <a:r>
                        <a:rPr lang="en-GB" sz="2600" dirty="0"/>
                        <a:t>Non-Participatory</a:t>
                      </a:r>
                    </a:p>
                  </a:txBody>
                  <a:tcPr marL="131980" marR="131980" marT="65990" marB="65990">
                    <a:solidFill>
                      <a:schemeClr val="accent2">
                        <a:lumMod val="60000"/>
                        <a:lumOff val="40000"/>
                      </a:schemeClr>
                    </a:solidFill>
                  </a:tcPr>
                </a:tc>
                <a:tc>
                  <a:txBody>
                    <a:bodyPr/>
                    <a:lstStyle/>
                    <a:p>
                      <a:r>
                        <a:rPr lang="en-GB" sz="2600"/>
                        <a:t>Participatory</a:t>
                      </a:r>
                    </a:p>
                  </a:txBody>
                  <a:tcPr marL="131980" marR="131980" marT="65990" marB="65990">
                    <a:solidFill>
                      <a:schemeClr val="accent2">
                        <a:lumMod val="60000"/>
                        <a:lumOff val="40000"/>
                      </a:schemeClr>
                    </a:solidFill>
                  </a:tcPr>
                </a:tc>
                <a:extLst>
                  <a:ext uri="{0D108BD9-81ED-4DB2-BD59-A6C34878D82A}">
                    <a16:rowId xmlns:a16="http://schemas.microsoft.com/office/drawing/2014/main" val="1817715021"/>
                  </a:ext>
                </a:extLst>
              </a:tr>
              <a:tr h="580711">
                <a:tc>
                  <a:txBody>
                    <a:bodyPr/>
                    <a:lstStyle/>
                    <a:p>
                      <a:r>
                        <a:rPr lang="en-GB" sz="2600" dirty="0"/>
                        <a:t>Rigidity</a:t>
                      </a:r>
                    </a:p>
                  </a:txBody>
                  <a:tcPr marL="131980" marR="131980" marT="65990" marB="65990">
                    <a:solidFill>
                      <a:schemeClr val="accent2">
                        <a:lumMod val="60000"/>
                        <a:lumOff val="40000"/>
                      </a:schemeClr>
                    </a:solidFill>
                  </a:tcPr>
                </a:tc>
                <a:tc>
                  <a:txBody>
                    <a:bodyPr/>
                    <a:lstStyle/>
                    <a:p>
                      <a:r>
                        <a:rPr lang="en-GB" sz="2600"/>
                        <a:t>Flexibility</a:t>
                      </a:r>
                    </a:p>
                  </a:txBody>
                  <a:tcPr marL="131980" marR="131980" marT="65990" marB="65990">
                    <a:solidFill>
                      <a:schemeClr val="accent2">
                        <a:lumMod val="60000"/>
                        <a:lumOff val="40000"/>
                      </a:schemeClr>
                    </a:solidFill>
                  </a:tcPr>
                </a:tc>
                <a:extLst>
                  <a:ext uri="{0D108BD9-81ED-4DB2-BD59-A6C34878D82A}">
                    <a16:rowId xmlns:a16="http://schemas.microsoft.com/office/drawing/2014/main" val="3222965144"/>
                  </a:ext>
                </a:extLst>
              </a:tr>
              <a:tr h="580711">
                <a:tc>
                  <a:txBody>
                    <a:bodyPr/>
                    <a:lstStyle/>
                    <a:p>
                      <a:r>
                        <a:rPr lang="en-GB" sz="2600" dirty="0"/>
                        <a:t>Not listening to others</a:t>
                      </a:r>
                    </a:p>
                  </a:txBody>
                  <a:tcPr marL="131980" marR="131980" marT="65990" marB="65990">
                    <a:solidFill>
                      <a:schemeClr val="accent2">
                        <a:lumMod val="60000"/>
                        <a:lumOff val="40000"/>
                      </a:schemeClr>
                    </a:solidFill>
                  </a:tcPr>
                </a:tc>
                <a:tc>
                  <a:txBody>
                    <a:bodyPr/>
                    <a:lstStyle/>
                    <a:p>
                      <a:r>
                        <a:rPr lang="en-GB" sz="2600"/>
                        <a:t>Good listener</a:t>
                      </a:r>
                    </a:p>
                  </a:txBody>
                  <a:tcPr marL="131980" marR="131980" marT="65990" marB="65990">
                    <a:solidFill>
                      <a:schemeClr val="accent2">
                        <a:lumMod val="60000"/>
                        <a:lumOff val="40000"/>
                      </a:schemeClr>
                    </a:solidFill>
                  </a:tcPr>
                </a:tc>
                <a:extLst>
                  <a:ext uri="{0D108BD9-81ED-4DB2-BD59-A6C34878D82A}">
                    <a16:rowId xmlns:a16="http://schemas.microsoft.com/office/drawing/2014/main" val="1936483254"/>
                  </a:ext>
                </a:extLst>
              </a:tr>
              <a:tr h="580711">
                <a:tc>
                  <a:txBody>
                    <a:bodyPr/>
                    <a:lstStyle/>
                    <a:p>
                      <a:r>
                        <a:rPr lang="en-GB" sz="2600"/>
                        <a:t>Judgemental</a:t>
                      </a:r>
                    </a:p>
                  </a:txBody>
                  <a:tcPr marL="131980" marR="131980" marT="65990" marB="65990">
                    <a:solidFill>
                      <a:schemeClr val="accent2">
                        <a:lumMod val="60000"/>
                        <a:lumOff val="40000"/>
                      </a:schemeClr>
                    </a:solidFill>
                  </a:tcPr>
                </a:tc>
                <a:tc>
                  <a:txBody>
                    <a:bodyPr/>
                    <a:lstStyle/>
                    <a:p>
                      <a:r>
                        <a:rPr lang="en-GB" sz="2600" dirty="0"/>
                        <a:t>Not judgemental</a:t>
                      </a:r>
                    </a:p>
                  </a:txBody>
                  <a:tcPr marL="131980" marR="131980" marT="65990" marB="65990">
                    <a:solidFill>
                      <a:schemeClr val="accent2">
                        <a:lumMod val="60000"/>
                        <a:lumOff val="40000"/>
                      </a:schemeClr>
                    </a:solidFill>
                  </a:tcPr>
                </a:tc>
                <a:extLst>
                  <a:ext uri="{0D108BD9-81ED-4DB2-BD59-A6C34878D82A}">
                    <a16:rowId xmlns:a16="http://schemas.microsoft.com/office/drawing/2014/main" val="3543148158"/>
                  </a:ext>
                </a:extLst>
              </a:tr>
              <a:tr h="580711">
                <a:tc>
                  <a:txBody>
                    <a:bodyPr/>
                    <a:lstStyle/>
                    <a:p>
                      <a:r>
                        <a:rPr lang="en-GB" sz="2600" dirty="0"/>
                        <a:t>Not respecting others</a:t>
                      </a:r>
                    </a:p>
                  </a:txBody>
                  <a:tcPr marL="131980" marR="131980" marT="65990" marB="65990">
                    <a:solidFill>
                      <a:schemeClr val="accent2">
                        <a:lumMod val="60000"/>
                        <a:lumOff val="40000"/>
                      </a:schemeClr>
                    </a:solidFill>
                  </a:tcPr>
                </a:tc>
                <a:tc>
                  <a:txBody>
                    <a:bodyPr/>
                    <a:lstStyle/>
                    <a:p>
                      <a:r>
                        <a:rPr lang="en-GB" sz="2600" dirty="0"/>
                        <a:t>Deeply respectful</a:t>
                      </a:r>
                    </a:p>
                  </a:txBody>
                  <a:tcPr marL="131980" marR="131980" marT="65990" marB="65990">
                    <a:solidFill>
                      <a:schemeClr val="accent2">
                        <a:lumMod val="60000"/>
                        <a:lumOff val="40000"/>
                      </a:schemeClr>
                    </a:solidFill>
                  </a:tcPr>
                </a:tc>
                <a:extLst>
                  <a:ext uri="{0D108BD9-81ED-4DB2-BD59-A6C34878D82A}">
                    <a16:rowId xmlns:a16="http://schemas.microsoft.com/office/drawing/2014/main" val="3327955517"/>
                  </a:ext>
                </a:extLst>
              </a:tr>
              <a:tr h="580711">
                <a:tc>
                  <a:txBody>
                    <a:bodyPr/>
                    <a:lstStyle/>
                    <a:p>
                      <a:r>
                        <a:rPr lang="en-GB" sz="2600" dirty="0"/>
                        <a:t>Ignoring those who don’t speak</a:t>
                      </a:r>
                    </a:p>
                  </a:txBody>
                  <a:tcPr marL="131980" marR="131980" marT="65990" marB="65990">
                    <a:solidFill>
                      <a:schemeClr val="accent2">
                        <a:lumMod val="60000"/>
                        <a:lumOff val="40000"/>
                      </a:schemeClr>
                    </a:solidFill>
                  </a:tcPr>
                </a:tc>
                <a:tc>
                  <a:txBody>
                    <a:bodyPr/>
                    <a:lstStyle/>
                    <a:p>
                      <a:r>
                        <a:rPr lang="en-GB" sz="2600" dirty="0"/>
                        <a:t>Being inclusive</a:t>
                      </a:r>
                    </a:p>
                  </a:txBody>
                  <a:tcPr marL="131980" marR="131980" marT="65990" marB="65990">
                    <a:solidFill>
                      <a:schemeClr val="accent2">
                        <a:lumMod val="60000"/>
                        <a:lumOff val="40000"/>
                      </a:schemeClr>
                    </a:solidFill>
                  </a:tcPr>
                </a:tc>
                <a:extLst>
                  <a:ext uri="{0D108BD9-81ED-4DB2-BD59-A6C34878D82A}">
                    <a16:rowId xmlns:a16="http://schemas.microsoft.com/office/drawing/2014/main" val="2327002100"/>
                  </a:ext>
                </a:extLst>
              </a:tr>
            </a:tbl>
          </a:graphicData>
        </a:graphic>
      </p:graphicFrame>
    </p:spTree>
    <p:extLst>
      <p:ext uri="{BB962C8B-B14F-4D97-AF65-F5344CB8AC3E}">
        <p14:creationId xmlns:p14="http://schemas.microsoft.com/office/powerpoint/2010/main" val="2971251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0800" y="2826216"/>
            <a:ext cx="9541164" cy="1006475"/>
          </a:xfrm>
        </p:spPr>
        <p:txBody>
          <a:bodyPr>
            <a:normAutofit fontScale="90000"/>
          </a:bodyPr>
          <a:lstStyle/>
          <a:p>
            <a:br>
              <a:rPr lang="en-US" b="1" dirty="0"/>
            </a:br>
            <a:br>
              <a:rPr lang="en-US" b="1" dirty="0"/>
            </a:br>
            <a:r>
              <a:rPr lang="en-GB" dirty="0"/>
              <a:t>    </a:t>
            </a:r>
            <a:br>
              <a:rPr lang="en-GB" dirty="0"/>
            </a:br>
            <a:r>
              <a:rPr lang="en-GB" b="1" dirty="0"/>
              <a:t>Introduction to participatory tools</a:t>
            </a:r>
          </a:p>
        </p:txBody>
      </p:sp>
      <p:sp>
        <p:nvSpPr>
          <p:cNvPr id="3" name="Subtitle 2"/>
          <p:cNvSpPr>
            <a:spLocks noGrp="1"/>
          </p:cNvSpPr>
          <p:nvPr>
            <p:ph type="subTitle" idx="1"/>
          </p:nvPr>
        </p:nvSpPr>
        <p:spPr>
          <a:xfrm>
            <a:off x="1524000" y="4032344"/>
            <a:ext cx="9144000" cy="700541"/>
          </a:xfrm>
        </p:spPr>
        <p:txBody>
          <a:bodyPr>
            <a:normAutofit/>
          </a:bodyPr>
          <a:lstStyle/>
          <a:p>
            <a:r>
              <a:rPr lang="en-GB" dirty="0"/>
              <a:t>Day 1: Part B</a:t>
            </a:r>
          </a:p>
        </p:txBody>
      </p:sp>
    </p:spTree>
    <p:extLst>
      <p:ext uri="{BB962C8B-B14F-4D97-AF65-F5344CB8AC3E}">
        <p14:creationId xmlns:p14="http://schemas.microsoft.com/office/powerpoint/2010/main" val="3225890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0" y="18255"/>
            <a:ext cx="10515600" cy="946479"/>
          </a:xfrm>
        </p:spPr>
        <p:txBody>
          <a:bodyPr anchor="ctr">
            <a:normAutofit/>
          </a:bodyPr>
          <a:lstStyle/>
          <a:p>
            <a:r>
              <a:rPr lang="en-GB" dirty="0"/>
              <a:t>Introduction to PGP and video</a:t>
            </a:r>
          </a:p>
        </p:txBody>
      </p:sp>
      <p:pic>
        <p:nvPicPr>
          <p:cNvPr id="3" name="Picture 2">
            <a:extLst>
              <a:ext uri="{FF2B5EF4-FFF2-40B4-BE49-F238E27FC236}">
                <a16:creationId xmlns:a16="http://schemas.microsoft.com/office/drawing/2014/main" id="{9B2DBFD4-9CB3-42E6-8ABD-E74B042EEA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9925" y="964734"/>
            <a:ext cx="4397433" cy="2352626"/>
          </a:xfrm>
          <a:prstGeom prst="rect">
            <a:avLst/>
          </a:prstGeom>
        </p:spPr>
      </p:pic>
      <p:pic>
        <p:nvPicPr>
          <p:cNvPr id="4" name="Content Placeholder 4" descr="A picture containing text, sign&#10;&#10;Description automatically generated">
            <a:extLst>
              <a:ext uri="{FF2B5EF4-FFF2-40B4-BE49-F238E27FC236}">
                <a16:creationId xmlns:a16="http://schemas.microsoft.com/office/drawing/2014/main" id="{77016BC7-7599-4036-9FB6-4C61B603CA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4975" y="3461811"/>
            <a:ext cx="2506807" cy="3245059"/>
          </a:xfrm>
          <a:prstGeom prst="rect">
            <a:avLst/>
          </a:prstGeom>
        </p:spPr>
      </p:pic>
      <p:sp>
        <p:nvSpPr>
          <p:cNvPr id="6" name="TextBox 5">
            <a:extLst>
              <a:ext uri="{FF2B5EF4-FFF2-40B4-BE49-F238E27FC236}">
                <a16:creationId xmlns:a16="http://schemas.microsoft.com/office/drawing/2014/main" id="{EA581B4E-87C9-4D1B-81EC-58F1649CAEFD}"/>
              </a:ext>
            </a:extLst>
          </p:cNvPr>
          <p:cNvSpPr txBox="1"/>
          <p:nvPr/>
        </p:nvSpPr>
        <p:spPr>
          <a:xfrm>
            <a:off x="437862" y="1789115"/>
            <a:ext cx="6563302" cy="4154984"/>
          </a:xfrm>
          <a:prstGeom prst="rect">
            <a:avLst/>
          </a:prstGeom>
          <a:noFill/>
        </p:spPr>
        <p:txBody>
          <a:bodyPr wrap="square">
            <a:spAutoFit/>
          </a:bodyPr>
          <a:lstStyle/>
          <a:p>
            <a:r>
              <a:rPr lang="en-GB" sz="2400" dirty="0"/>
              <a:t>The Participatory Guide for Planning (PGP) was developed as an evidenced based document from the COUNTDOWN study. </a:t>
            </a:r>
          </a:p>
          <a:p>
            <a:endParaRPr lang="en-GB" sz="2400" dirty="0">
              <a:effectLst/>
              <a:ea typeface="Calibri" panose="020F0502020204030204" pitchFamily="34" charset="0"/>
              <a:cs typeface="Times New Roman" panose="02020603050405020304" pitchFamily="18" charset="0"/>
            </a:endParaRPr>
          </a:p>
          <a:p>
            <a:r>
              <a:rPr lang="en-GB" sz="2400" dirty="0">
                <a:effectLst/>
                <a:ea typeface="Calibri" panose="020F0502020204030204" pitchFamily="34" charset="0"/>
                <a:cs typeface="Times New Roman" panose="02020603050405020304" pitchFamily="18" charset="0"/>
              </a:rPr>
              <a:t>The video provides a visual guide to participatory planning and implementation of mass administration of medicines (MAM) for Neglected </a:t>
            </a:r>
            <a:r>
              <a:rPr lang="en-GB" sz="2400" dirty="0">
                <a:ea typeface="Calibri" panose="020F0502020204030204" pitchFamily="34" charset="0"/>
                <a:cs typeface="Times New Roman" panose="02020603050405020304" pitchFamily="18" charset="0"/>
              </a:rPr>
              <a:t>T</a:t>
            </a:r>
            <a:r>
              <a:rPr lang="en-GB" sz="2400" dirty="0">
                <a:effectLst/>
                <a:ea typeface="Calibri" panose="020F0502020204030204" pitchFamily="34" charset="0"/>
                <a:cs typeface="Times New Roman" panose="02020603050405020304" pitchFamily="18" charset="0"/>
              </a:rPr>
              <a:t>ropical diseases.</a:t>
            </a:r>
          </a:p>
          <a:p>
            <a:endParaRPr lang="en-GB" sz="2400" dirty="0">
              <a:cs typeface="Times New Roman" panose="02020603050405020304" pitchFamily="18" charset="0"/>
            </a:endParaRPr>
          </a:p>
          <a:p>
            <a:r>
              <a:rPr lang="en-GB" sz="2400" dirty="0">
                <a:cs typeface="Times New Roman" panose="02020603050405020304" pitchFamily="18" charset="0"/>
              </a:rPr>
              <a:t>It is expected that the video will be used together with the PGP.</a:t>
            </a:r>
            <a:endParaRPr lang="en-GB" sz="2400" dirty="0"/>
          </a:p>
        </p:txBody>
      </p:sp>
    </p:spTree>
    <p:extLst>
      <p:ext uri="{BB962C8B-B14F-4D97-AF65-F5344CB8AC3E}">
        <p14:creationId xmlns:p14="http://schemas.microsoft.com/office/powerpoint/2010/main" val="24546641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4436" y="2806512"/>
            <a:ext cx="10243127" cy="1006475"/>
          </a:xfrm>
        </p:spPr>
        <p:txBody>
          <a:bodyPr>
            <a:normAutofit fontScale="90000"/>
          </a:bodyPr>
          <a:lstStyle/>
          <a:p>
            <a:br>
              <a:rPr lang="en-US" b="1" dirty="0"/>
            </a:br>
            <a:br>
              <a:rPr lang="en-US" b="1" dirty="0"/>
            </a:br>
            <a:r>
              <a:rPr lang="en-GB" dirty="0"/>
              <a:t>    </a:t>
            </a:r>
            <a:br>
              <a:rPr lang="en-GB" dirty="0"/>
            </a:br>
            <a:r>
              <a:rPr lang="en-GB" sz="6000" b="1" dirty="0"/>
              <a:t>Module 1: Roles and responsibilities</a:t>
            </a:r>
            <a:endParaRPr lang="en-GB" b="1" dirty="0"/>
          </a:p>
        </p:txBody>
      </p:sp>
      <p:sp>
        <p:nvSpPr>
          <p:cNvPr id="3" name="Subtitle 2"/>
          <p:cNvSpPr>
            <a:spLocks noGrp="1"/>
          </p:cNvSpPr>
          <p:nvPr>
            <p:ph type="subTitle" idx="1"/>
          </p:nvPr>
        </p:nvSpPr>
        <p:spPr>
          <a:xfrm>
            <a:off x="1524000" y="4032344"/>
            <a:ext cx="9144000" cy="700541"/>
          </a:xfrm>
        </p:spPr>
        <p:txBody>
          <a:bodyPr>
            <a:normAutofit/>
          </a:bodyPr>
          <a:lstStyle/>
          <a:p>
            <a:r>
              <a:rPr lang="en-GB" dirty="0"/>
              <a:t>Session 5.0</a:t>
            </a:r>
          </a:p>
        </p:txBody>
      </p:sp>
    </p:spTree>
    <p:extLst>
      <p:ext uri="{BB962C8B-B14F-4D97-AF65-F5344CB8AC3E}">
        <p14:creationId xmlns:p14="http://schemas.microsoft.com/office/powerpoint/2010/main" val="40127691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0" y="18255"/>
            <a:ext cx="10515600" cy="946479"/>
          </a:xfrm>
        </p:spPr>
        <p:txBody>
          <a:bodyPr anchor="ctr">
            <a:normAutofit/>
          </a:bodyPr>
          <a:lstStyle/>
          <a:p>
            <a:r>
              <a:rPr lang="en-GB" dirty="0"/>
              <a:t>Module 1: Roles and Responsibilities</a:t>
            </a:r>
          </a:p>
        </p:txBody>
      </p:sp>
      <p:sp>
        <p:nvSpPr>
          <p:cNvPr id="3" name="Content Placeholder 2">
            <a:extLst>
              <a:ext uri="{FF2B5EF4-FFF2-40B4-BE49-F238E27FC236}">
                <a16:creationId xmlns:a16="http://schemas.microsoft.com/office/drawing/2014/main" id="{DC58B92D-5A0F-4191-B35C-A1FA89C10115}"/>
              </a:ext>
            </a:extLst>
          </p:cNvPr>
          <p:cNvSpPr>
            <a:spLocks noGrp="1"/>
          </p:cNvSpPr>
          <p:nvPr>
            <p:ph idx="1"/>
          </p:nvPr>
        </p:nvSpPr>
        <p:spPr>
          <a:xfrm>
            <a:off x="620156" y="1590438"/>
            <a:ext cx="4991629" cy="3677123"/>
          </a:xfrm>
        </p:spPr>
        <p:txBody>
          <a:bodyPr anchor="ctr">
            <a:normAutofit/>
          </a:bodyPr>
          <a:lstStyle/>
          <a:p>
            <a:r>
              <a:rPr lang="en-GB" sz="3200" dirty="0"/>
              <a:t>Play module one video</a:t>
            </a:r>
          </a:p>
          <a:p>
            <a:r>
              <a:rPr lang="en-GB" sz="3200" dirty="0"/>
              <a:t>Discuss PGP module one (refer to page 7-10)</a:t>
            </a:r>
          </a:p>
          <a:p>
            <a:r>
              <a:rPr lang="en-GB" sz="3200" dirty="0"/>
              <a:t>Question and answers</a:t>
            </a:r>
          </a:p>
        </p:txBody>
      </p:sp>
      <p:pic>
        <p:nvPicPr>
          <p:cNvPr id="4" name="Content Placeholder 4" descr="A picture containing text, sign&#10;&#10;Description automatically generated">
            <a:extLst>
              <a:ext uri="{FF2B5EF4-FFF2-40B4-BE49-F238E27FC236}">
                <a16:creationId xmlns:a16="http://schemas.microsoft.com/office/drawing/2014/main" id="{A4D03C45-3615-4260-B91A-E14EF41BF0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1509" y="457200"/>
            <a:ext cx="2189447" cy="2834237"/>
          </a:xfrm>
          <a:prstGeom prst="rect">
            <a:avLst/>
          </a:prstGeom>
        </p:spPr>
      </p:pic>
      <p:pic>
        <p:nvPicPr>
          <p:cNvPr id="5" name="Picture 4">
            <a:extLst>
              <a:ext uri="{FF2B5EF4-FFF2-40B4-BE49-F238E27FC236}">
                <a16:creationId xmlns:a16="http://schemas.microsoft.com/office/drawing/2014/main" id="{59DEDA7B-AF4B-43B5-9382-416493D1B9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6995" y="3546889"/>
            <a:ext cx="4820161" cy="2578786"/>
          </a:xfrm>
          <a:prstGeom prst="rect">
            <a:avLst/>
          </a:prstGeom>
        </p:spPr>
      </p:pic>
    </p:spTree>
    <p:extLst>
      <p:ext uri="{BB962C8B-B14F-4D97-AF65-F5344CB8AC3E}">
        <p14:creationId xmlns:p14="http://schemas.microsoft.com/office/powerpoint/2010/main" val="3088980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5EDC6-4B92-4F71-A5B3-CD3998B4C50E}"/>
              </a:ext>
            </a:extLst>
          </p:cNvPr>
          <p:cNvSpPr>
            <a:spLocks noGrp="1"/>
          </p:cNvSpPr>
          <p:nvPr>
            <p:ph type="title"/>
          </p:nvPr>
        </p:nvSpPr>
        <p:spPr>
          <a:xfrm>
            <a:off x="0" y="-78758"/>
            <a:ext cx="10515600" cy="1325563"/>
          </a:xfrm>
        </p:spPr>
        <p:txBody>
          <a:bodyPr>
            <a:normAutofit/>
          </a:bodyPr>
          <a:lstStyle/>
          <a:p>
            <a:r>
              <a:rPr lang="en-GB" dirty="0"/>
              <a:t>Focus of training for days 1 and 2</a:t>
            </a:r>
          </a:p>
        </p:txBody>
      </p:sp>
      <p:graphicFrame>
        <p:nvGraphicFramePr>
          <p:cNvPr id="4" name="Content Placeholder 3">
            <a:extLst>
              <a:ext uri="{FF2B5EF4-FFF2-40B4-BE49-F238E27FC236}">
                <a16:creationId xmlns:a16="http://schemas.microsoft.com/office/drawing/2014/main" id="{712F06B4-90EB-44C1-8E1C-4ED83B4F70EF}"/>
              </a:ext>
            </a:extLst>
          </p:cNvPr>
          <p:cNvGraphicFramePr>
            <a:graphicFrameLocks noGrp="1"/>
          </p:cNvGraphicFramePr>
          <p:nvPr>
            <p:ph idx="1"/>
            <p:extLst>
              <p:ext uri="{D42A27DB-BD31-4B8C-83A1-F6EECF244321}">
                <p14:modId xmlns:p14="http://schemas.microsoft.com/office/powerpoint/2010/main" val="558707020"/>
              </p:ext>
            </p:extLst>
          </p:nvPr>
        </p:nvGraphicFramePr>
        <p:xfrm>
          <a:off x="838200" y="124680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95129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4435" y="3228398"/>
            <a:ext cx="10243127" cy="1006475"/>
          </a:xfrm>
        </p:spPr>
        <p:txBody>
          <a:bodyPr>
            <a:normAutofit fontScale="90000"/>
          </a:bodyPr>
          <a:lstStyle/>
          <a:p>
            <a:br>
              <a:rPr lang="en-US" b="1" dirty="0"/>
            </a:br>
            <a:br>
              <a:rPr lang="en-US" b="1" dirty="0"/>
            </a:br>
            <a:r>
              <a:rPr lang="en-GB" dirty="0"/>
              <a:t>    </a:t>
            </a:r>
            <a:br>
              <a:rPr lang="en-GB" dirty="0"/>
            </a:br>
            <a:r>
              <a:rPr lang="en-GB" sz="6000" b="1" dirty="0"/>
              <a:t>Module 2A:Stakeholder and community engagement</a:t>
            </a:r>
            <a:endParaRPr lang="en-GB" b="1" dirty="0"/>
          </a:p>
        </p:txBody>
      </p:sp>
      <p:sp>
        <p:nvSpPr>
          <p:cNvPr id="3" name="Subtitle 2"/>
          <p:cNvSpPr>
            <a:spLocks noGrp="1"/>
          </p:cNvSpPr>
          <p:nvPr>
            <p:ph type="subTitle" idx="1"/>
          </p:nvPr>
        </p:nvSpPr>
        <p:spPr>
          <a:xfrm>
            <a:off x="1523999" y="4309435"/>
            <a:ext cx="9144000" cy="700541"/>
          </a:xfrm>
        </p:spPr>
        <p:txBody>
          <a:bodyPr>
            <a:normAutofit/>
          </a:bodyPr>
          <a:lstStyle/>
          <a:p>
            <a:r>
              <a:rPr lang="en-GB" dirty="0"/>
              <a:t>Session 6.0</a:t>
            </a:r>
          </a:p>
        </p:txBody>
      </p:sp>
    </p:spTree>
    <p:extLst>
      <p:ext uri="{BB962C8B-B14F-4D97-AF65-F5344CB8AC3E}">
        <p14:creationId xmlns:p14="http://schemas.microsoft.com/office/powerpoint/2010/main" val="33962972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0" y="18255"/>
            <a:ext cx="10515600" cy="946479"/>
          </a:xfrm>
        </p:spPr>
        <p:txBody>
          <a:bodyPr anchor="ctr">
            <a:normAutofit/>
          </a:bodyPr>
          <a:lstStyle/>
          <a:p>
            <a:r>
              <a:rPr lang="en-GB" dirty="0"/>
              <a:t>Stakeholder and community engagement</a:t>
            </a:r>
          </a:p>
        </p:txBody>
      </p:sp>
      <p:sp>
        <p:nvSpPr>
          <p:cNvPr id="6" name="Content Placeholder 2">
            <a:extLst>
              <a:ext uri="{FF2B5EF4-FFF2-40B4-BE49-F238E27FC236}">
                <a16:creationId xmlns:a16="http://schemas.microsoft.com/office/drawing/2014/main" id="{89BF1A1E-77B7-4376-9AB1-239C4CB8B6C6}"/>
              </a:ext>
            </a:extLst>
          </p:cNvPr>
          <p:cNvSpPr>
            <a:spLocks noGrp="1"/>
          </p:cNvSpPr>
          <p:nvPr>
            <p:ph idx="1"/>
          </p:nvPr>
        </p:nvSpPr>
        <p:spPr>
          <a:xfrm>
            <a:off x="4917840" y="2260875"/>
            <a:ext cx="3830825" cy="3785419"/>
          </a:xfrm>
        </p:spPr>
        <p:txBody>
          <a:bodyPr>
            <a:normAutofit/>
          </a:bodyPr>
          <a:lstStyle/>
          <a:p>
            <a:r>
              <a:rPr lang="en-GB" dirty="0"/>
              <a:t>Play module two video</a:t>
            </a:r>
          </a:p>
          <a:p>
            <a:r>
              <a:rPr lang="en-GB" dirty="0"/>
              <a:t>Discuss PGP module 2a (refer to pages 7-11)</a:t>
            </a:r>
          </a:p>
          <a:p>
            <a:r>
              <a:rPr lang="en-GB" dirty="0"/>
              <a:t>Question and answers</a:t>
            </a:r>
          </a:p>
        </p:txBody>
      </p:sp>
      <p:pic>
        <p:nvPicPr>
          <p:cNvPr id="9" name="Picture 8">
            <a:extLst>
              <a:ext uri="{FF2B5EF4-FFF2-40B4-BE49-F238E27FC236}">
                <a16:creationId xmlns:a16="http://schemas.microsoft.com/office/drawing/2014/main" id="{EE502F8A-859E-45D3-AB5E-38864D4431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611" y="2260875"/>
            <a:ext cx="3830825" cy="2049492"/>
          </a:xfrm>
          <a:prstGeom prst="rect">
            <a:avLst/>
          </a:prstGeom>
          <a:effectLst/>
        </p:spPr>
      </p:pic>
      <p:pic>
        <p:nvPicPr>
          <p:cNvPr id="17410" name="Picture 2">
            <a:extLst>
              <a:ext uri="{FF2B5EF4-FFF2-40B4-BE49-F238E27FC236}">
                <a16:creationId xmlns:a16="http://schemas.microsoft.com/office/drawing/2014/main" id="{8AEE6263-F4C9-4C9A-85D2-37E0E77B4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3056" y="1877762"/>
            <a:ext cx="2605087" cy="365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7777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040"/>
            <a:ext cx="10515600" cy="1325563"/>
          </a:xfrm>
        </p:spPr>
        <p:txBody>
          <a:bodyPr>
            <a:normAutofit/>
          </a:bodyPr>
          <a:lstStyle/>
          <a:p>
            <a:r>
              <a:rPr lang="en-GB" dirty="0"/>
              <a:t>Community engagement</a:t>
            </a:r>
          </a:p>
        </p:txBody>
      </p:sp>
      <p:sp>
        <p:nvSpPr>
          <p:cNvPr id="5" name="AutoShape 2" descr="Image result for team 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pic>
        <p:nvPicPr>
          <p:cNvPr id="2054" name="Picture 6" descr="Image result for team 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559" y="1353132"/>
            <a:ext cx="4339330" cy="25464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555740" y="1146596"/>
            <a:ext cx="6625627" cy="3477875"/>
          </a:xfrm>
          <a:prstGeom prst="rect">
            <a:avLst/>
          </a:prstGeom>
        </p:spPr>
        <p:txBody>
          <a:bodyPr wrap="square">
            <a:spAutoFit/>
          </a:bodyPr>
          <a:lstStyle/>
          <a:p>
            <a:r>
              <a:rPr lang="en-US" sz="2000" dirty="0"/>
              <a:t>A meaningful and respectful involvement of community members in one or more aspects of planning for NTD programme(s) with the aim of harnessing their views and perceptions towards ensuring equitable coverage for MAM in their domain. </a:t>
            </a:r>
          </a:p>
          <a:p>
            <a:endParaRPr lang="en-US" sz="2000" dirty="0"/>
          </a:p>
          <a:p>
            <a:r>
              <a:rPr lang="en-US" sz="2000" b="1" dirty="0"/>
              <a:t>People to engage may include;</a:t>
            </a:r>
          </a:p>
          <a:p>
            <a:pPr marL="285750" indent="-285750">
              <a:buFont typeface="Wingdings" panose="05000000000000000000" pitchFamily="2" charset="2"/>
              <a:buChar char="§"/>
            </a:pPr>
            <a:r>
              <a:rPr lang="en-US" sz="2000" dirty="0"/>
              <a:t>Traditional/ community leaders</a:t>
            </a:r>
          </a:p>
          <a:p>
            <a:pPr marL="285750" indent="-285750">
              <a:buFont typeface="Wingdings" panose="05000000000000000000" pitchFamily="2" charset="2"/>
              <a:buChar char="§"/>
            </a:pPr>
            <a:r>
              <a:rPr lang="en-US" sz="2000" dirty="0"/>
              <a:t>Women and youth groups</a:t>
            </a:r>
          </a:p>
          <a:p>
            <a:pPr marL="285750" indent="-285750">
              <a:buFont typeface="Wingdings" panose="05000000000000000000" pitchFamily="2" charset="2"/>
              <a:buChar char="§"/>
            </a:pPr>
            <a:r>
              <a:rPr lang="en-US" sz="2000" dirty="0"/>
              <a:t>People With Disabilities (PWD)</a:t>
            </a:r>
          </a:p>
          <a:p>
            <a:pPr marL="285750" indent="-285750">
              <a:buFont typeface="Wingdings" panose="05000000000000000000" pitchFamily="2" charset="2"/>
              <a:buChar char="§"/>
            </a:pPr>
            <a:r>
              <a:rPr lang="en-US" sz="2000" dirty="0"/>
              <a:t>Migrant groups like the Fulani etc.</a:t>
            </a:r>
          </a:p>
        </p:txBody>
      </p:sp>
      <p:sp>
        <p:nvSpPr>
          <p:cNvPr id="7" name="TextBox 6"/>
          <p:cNvSpPr txBox="1"/>
          <p:nvPr/>
        </p:nvSpPr>
        <p:spPr>
          <a:xfrm>
            <a:off x="272248" y="4211371"/>
            <a:ext cx="3693101" cy="1938992"/>
          </a:xfrm>
          <a:prstGeom prst="rect">
            <a:avLst/>
          </a:prstGeom>
          <a:noFill/>
        </p:spPr>
        <p:txBody>
          <a:bodyPr wrap="square" rtlCol="0">
            <a:spAutoFit/>
          </a:bodyPr>
          <a:lstStyle/>
          <a:p>
            <a:r>
              <a:rPr lang="en-GB" sz="2400" b="1" dirty="0"/>
              <a:t>When to engage;</a:t>
            </a:r>
          </a:p>
          <a:p>
            <a:endParaRPr lang="en-GB" sz="2400" dirty="0"/>
          </a:p>
          <a:p>
            <a:r>
              <a:rPr lang="en-GB" sz="2400" b="1" dirty="0"/>
              <a:t>Planning</a:t>
            </a:r>
            <a:r>
              <a:rPr lang="en-GB" sz="2400" dirty="0"/>
              <a:t> </a:t>
            </a:r>
          </a:p>
          <a:p>
            <a:endParaRPr lang="en-GB" sz="2400" dirty="0"/>
          </a:p>
          <a:p>
            <a:endParaRPr lang="en-GB" sz="2400" dirty="0"/>
          </a:p>
        </p:txBody>
      </p:sp>
      <p:cxnSp>
        <p:nvCxnSpPr>
          <p:cNvPr id="9" name="Straight Arrow Connector 8"/>
          <p:cNvCxnSpPr>
            <a:cxnSpLocks/>
          </p:cNvCxnSpPr>
          <p:nvPr/>
        </p:nvCxnSpPr>
        <p:spPr>
          <a:xfrm flipV="1">
            <a:off x="1512815" y="4769771"/>
            <a:ext cx="813471" cy="334233"/>
          </a:xfrm>
          <a:prstGeom prst="straightConnector1">
            <a:avLst/>
          </a:prstGeom>
          <a:ln w="38100">
            <a:solidFill>
              <a:srgbClr val="25827D"/>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32181" y="4587228"/>
            <a:ext cx="1940863" cy="369332"/>
          </a:xfrm>
          <a:prstGeom prst="rect">
            <a:avLst/>
          </a:prstGeom>
          <a:noFill/>
        </p:spPr>
        <p:txBody>
          <a:bodyPr wrap="square" rtlCol="0">
            <a:spAutoFit/>
          </a:bodyPr>
          <a:lstStyle/>
          <a:p>
            <a:r>
              <a:rPr lang="en-GB" dirty="0"/>
              <a:t>Sensitisation</a:t>
            </a:r>
          </a:p>
        </p:txBody>
      </p:sp>
      <p:cxnSp>
        <p:nvCxnSpPr>
          <p:cNvPr id="16" name="Straight Arrow Connector 15"/>
          <p:cNvCxnSpPr>
            <a:cxnSpLocks/>
          </p:cNvCxnSpPr>
          <p:nvPr/>
        </p:nvCxnSpPr>
        <p:spPr>
          <a:xfrm>
            <a:off x="1512815" y="5195821"/>
            <a:ext cx="813471" cy="0"/>
          </a:xfrm>
          <a:prstGeom prst="straightConnector1">
            <a:avLst/>
          </a:prstGeom>
          <a:ln w="38100">
            <a:solidFill>
              <a:srgbClr val="25827D"/>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26286" y="5063483"/>
            <a:ext cx="2455647" cy="369332"/>
          </a:xfrm>
          <a:prstGeom prst="rect">
            <a:avLst/>
          </a:prstGeom>
          <a:noFill/>
        </p:spPr>
        <p:txBody>
          <a:bodyPr wrap="square" rtlCol="0">
            <a:spAutoFit/>
          </a:bodyPr>
          <a:lstStyle/>
          <a:p>
            <a:r>
              <a:rPr lang="en-GB" dirty="0"/>
              <a:t>Selection of CDDs</a:t>
            </a:r>
          </a:p>
        </p:txBody>
      </p:sp>
      <p:sp>
        <p:nvSpPr>
          <p:cNvPr id="15" name="TextBox 14"/>
          <p:cNvSpPr txBox="1"/>
          <p:nvPr/>
        </p:nvSpPr>
        <p:spPr>
          <a:xfrm>
            <a:off x="2326286" y="5464186"/>
            <a:ext cx="4137891" cy="369332"/>
          </a:xfrm>
          <a:prstGeom prst="rect">
            <a:avLst/>
          </a:prstGeom>
          <a:noFill/>
        </p:spPr>
        <p:txBody>
          <a:bodyPr wrap="square" rtlCol="0">
            <a:spAutoFit/>
          </a:bodyPr>
          <a:lstStyle/>
          <a:p>
            <a:r>
              <a:rPr lang="en-GB" dirty="0"/>
              <a:t>Deciding spots to administer medicines</a:t>
            </a:r>
          </a:p>
        </p:txBody>
      </p:sp>
      <p:cxnSp>
        <p:nvCxnSpPr>
          <p:cNvPr id="23" name="Straight Arrow Connector 22"/>
          <p:cNvCxnSpPr>
            <a:cxnSpLocks/>
          </p:cNvCxnSpPr>
          <p:nvPr/>
        </p:nvCxnSpPr>
        <p:spPr>
          <a:xfrm>
            <a:off x="1512815" y="5265968"/>
            <a:ext cx="791881" cy="396436"/>
          </a:xfrm>
          <a:prstGeom prst="straightConnector1">
            <a:avLst/>
          </a:prstGeom>
          <a:ln w="38100">
            <a:solidFill>
              <a:srgbClr val="25827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691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F71BF2EA-3F3E-4B05-A8B5-161B291CE317}"/>
              </a:ext>
            </a:extLst>
          </p:cNvPr>
          <p:cNvSpPr/>
          <p:nvPr/>
        </p:nvSpPr>
        <p:spPr>
          <a:xfrm>
            <a:off x="6381750" y="1795462"/>
            <a:ext cx="5313218" cy="3267075"/>
          </a:xfrm>
          <a:prstGeom prst="roundRect">
            <a:avLst/>
          </a:prstGeom>
          <a:solidFill>
            <a:srgbClr val="2582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a:extLst>
              <a:ext uri="{FF2B5EF4-FFF2-40B4-BE49-F238E27FC236}">
                <a16:creationId xmlns:a16="http://schemas.microsoft.com/office/drawing/2014/main" id="{8D9328DC-1A81-44CF-A1CC-7053DD2AFE7C}"/>
              </a:ext>
            </a:extLst>
          </p:cNvPr>
          <p:cNvSpPr/>
          <p:nvPr/>
        </p:nvSpPr>
        <p:spPr>
          <a:xfrm>
            <a:off x="508965" y="1795462"/>
            <a:ext cx="5313218" cy="3267075"/>
          </a:xfrm>
          <a:prstGeom prst="roundRect">
            <a:avLst/>
          </a:prstGeom>
          <a:solidFill>
            <a:srgbClr val="E86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8618" y="-167824"/>
            <a:ext cx="10515600" cy="1325563"/>
          </a:xfrm>
        </p:spPr>
        <p:txBody>
          <a:bodyPr/>
          <a:lstStyle/>
          <a:p>
            <a:r>
              <a:rPr lang="en-GB" dirty="0"/>
              <a:t>Why engage?</a:t>
            </a:r>
          </a:p>
        </p:txBody>
      </p:sp>
      <p:sp>
        <p:nvSpPr>
          <p:cNvPr id="4" name="Slide Number Placeholder 3"/>
          <p:cNvSpPr>
            <a:spLocks noGrp="1"/>
          </p:cNvSpPr>
          <p:nvPr>
            <p:ph type="sldNum" sz="quarter" idx="11"/>
          </p:nvPr>
        </p:nvSpPr>
        <p:spPr/>
        <p:txBody>
          <a:bodyPr/>
          <a:lstStyle/>
          <a:p>
            <a:pPr>
              <a:defRPr/>
            </a:pPr>
            <a:fld id="{E065D5C9-BF92-4A9E-860C-942E020E1067}" type="slidenum">
              <a:rPr lang="en-GB" smtClean="0"/>
              <a:pPr>
                <a:defRPr/>
              </a:pPr>
              <a:t>43</a:t>
            </a:fld>
            <a:endParaRPr lang="en-GB" dirty="0"/>
          </a:p>
        </p:txBody>
      </p:sp>
      <p:sp>
        <p:nvSpPr>
          <p:cNvPr id="5" name="Rectangle 4"/>
          <p:cNvSpPr/>
          <p:nvPr/>
        </p:nvSpPr>
        <p:spPr>
          <a:xfrm>
            <a:off x="6477382" y="2217433"/>
            <a:ext cx="5121953" cy="2246769"/>
          </a:xfrm>
          <a:prstGeom prst="rect">
            <a:avLst/>
          </a:prstGeom>
        </p:spPr>
        <p:txBody>
          <a:bodyPr wrap="square">
            <a:spAutoFit/>
          </a:bodyPr>
          <a:lstStyle/>
          <a:p>
            <a:pPr algn="just"/>
            <a:r>
              <a:rPr lang="en-US" sz="2000" dirty="0">
                <a:solidFill>
                  <a:schemeClr val="bg1"/>
                </a:solidFill>
              </a:rPr>
              <a:t>Many community members of different ages suggested that if the village heads, community leaders, religious leaders or the chairperson of the community development association were involved in planning for MAM, it will increase acceptability and accessibility by reaching all members within that community. </a:t>
            </a:r>
            <a:endParaRPr lang="en-GB" sz="2000" dirty="0">
              <a:solidFill>
                <a:schemeClr val="bg1"/>
              </a:solidFill>
            </a:endParaRPr>
          </a:p>
        </p:txBody>
      </p:sp>
      <p:sp>
        <p:nvSpPr>
          <p:cNvPr id="6" name="TextBox 5"/>
          <p:cNvSpPr txBox="1"/>
          <p:nvPr/>
        </p:nvSpPr>
        <p:spPr>
          <a:xfrm>
            <a:off x="497032" y="2362890"/>
            <a:ext cx="5313218" cy="1631216"/>
          </a:xfrm>
          <a:prstGeom prst="rect">
            <a:avLst/>
          </a:prstGeom>
          <a:noFill/>
        </p:spPr>
        <p:txBody>
          <a:bodyPr wrap="square" rtlCol="0">
            <a:spAutoFit/>
          </a:bodyPr>
          <a:lstStyle/>
          <a:p>
            <a:pPr marL="285750" indent="-285750">
              <a:buFont typeface="Wingdings" panose="05000000000000000000" pitchFamily="2" charset="2"/>
              <a:buChar char="§"/>
            </a:pPr>
            <a:r>
              <a:rPr lang="en-GB" sz="2000" dirty="0">
                <a:solidFill>
                  <a:schemeClr val="bg1"/>
                </a:solidFill>
              </a:rPr>
              <a:t>Preferred dates for activities</a:t>
            </a:r>
          </a:p>
          <a:p>
            <a:pPr marL="285750" indent="-285750">
              <a:buFont typeface="Wingdings" panose="05000000000000000000" pitchFamily="2" charset="2"/>
              <a:buChar char="§"/>
            </a:pPr>
            <a:r>
              <a:rPr lang="en-GB" sz="2000" dirty="0">
                <a:solidFill>
                  <a:schemeClr val="bg1"/>
                </a:solidFill>
              </a:rPr>
              <a:t>Where to find certain group of persons in the community </a:t>
            </a:r>
          </a:p>
          <a:p>
            <a:pPr marL="285750" indent="-285750">
              <a:buFont typeface="Wingdings" panose="05000000000000000000" pitchFamily="2" charset="2"/>
              <a:buChar char="§"/>
            </a:pPr>
            <a:r>
              <a:rPr lang="en-GB" sz="2000" dirty="0">
                <a:solidFill>
                  <a:schemeClr val="bg1"/>
                </a:solidFill>
              </a:rPr>
              <a:t>Who to involve in different aspects of the programme</a:t>
            </a:r>
          </a:p>
        </p:txBody>
      </p:sp>
    </p:spTree>
    <p:extLst>
      <p:ext uri="{BB962C8B-B14F-4D97-AF65-F5344CB8AC3E}">
        <p14:creationId xmlns:p14="http://schemas.microsoft.com/office/powerpoint/2010/main" val="14403826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782" y="658174"/>
            <a:ext cx="11945605" cy="435522"/>
          </a:xfrm>
        </p:spPr>
        <p:txBody>
          <a:bodyPr>
            <a:normAutofit fontScale="90000"/>
          </a:bodyPr>
          <a:lstStyle/>
          <a:p>
            <a:r>
              <a:rPr lang="en-GB" sz="4900" dirty="0"/>
              <a:t>6.3a Methods of engaging: Transect Walk</a:t>
            </a:r>
            <a:br>
              <a:rPr lang="en-GB" b="1" dirty="0"/>
            </a:br>
            <a:endParaRPr lang="en-GB" b="1" dirty="0"/>
          </a:p>
        </p:txBody>
      </p:sp>
      <p:sp>
        <p:nvSpPr>
          <p:cNvPr id="4" name="Slide Number Placeholder 3"/>
          <p:cNvSpPr>
            <a:spLocks noGrp="1"/>
          </p:cNvSpPr>
          <p:nvPr>
            <p:ph type="sldNum" sz="quarter" idx="11"/>
          </p:nvPr>
        </p:nvSpPr>
        <p:spPr/>
        <p:txBody>
          <a:bodyPr/>
          <a:lstStyle/>
          <a:p>
            <a:pPr>
              <a:defRPr/>
            </a:pPr>
            <a:fld id="{E065D5C9-BF92-4A9E-860C-942E020E1067}" type="slidenum">
              <a:rPr lang="en-GB" smtClean="0"/>
              <a:pPr>
                <a:defRPr/>
              </a:pPr>
              <a:t>44</a:t>
            </a:fld>
            <a:endParaRPr lang="en-GB" dirty="0"/>
          </a:p>
        </p:txBody>
      </p:sp>
      <p:sp>
        <p:nvSpPr>
          <p:cNvPr id="6" name="Rectangle 5"/>
          <p:cNvSpPr/>
          <p:nvPr/>
        </p:nvSpPr>
        <p:spPr>
          <a:xfrm>
            <a:off x="5329383" y="1462865"/>
            <a:ext cx="6262254" cy="4893647"/>
          </a:xfrm>
          <a:prstGeom prst="rect">
            <a:avLst/>
          </a:prstGeom>
        </p:spPr>
        <p:txBody>
          <a:bodyPr wrap="square">
            <a:spAutoFit/>
          </a:bodyPr>
          <a:lstStyle/>
          <a:p>
            <a:r>
              <a:rPr lang="en-US" sz="2400" dirty="0">
                <a:ea typeface="Calibri" panose="020F0502020204030204" pitchFamily="34" charset="0"/>
                <a:cs typeface="Times New Roman" panose="02020603050405020304" pitchFamily="18" charset="0"/>
              </a:rPr>
              <a:t>An interactive walk through major routes within a community to identify structures that </a:t>
            </a:r>
            <a:r>
              <a:rPr lang="en-US" sz="2400" b="1" dirty="0">
                <a:ea typeface="Calibri" panose="020F0502020204030204" pitchFamily="34" charset="0"/>
                <a:cs typeface="Times New Roman" panose="02020603050405020304" pitchFamily="18" charset="0"/>
              </a:rPr>
              <a:t>are/ can be </a:t>
            </a:r>
            <a:r>
              <a:rPr lang="en-US" sz="2400" dirty="0">
                <a:ea typeface="Calibri" panose="020F0502020204030204" pitchFamily="34" charset="0"/>
                <a:cs typeface="Times New Roman" panose="02020603050405020304" pitchFamily="18" charset="0"/>
              </a:rPr>
              <a:t>used for various MAM processes E.g. </a:t>
            </a:r>
          </a:p>
          <a:p>
            <a:endParaRPr lang="en-US" sz="2400" b="1" dirty="0">
              <a:ea typeface="Calibri" panose="020F0502020204030204" pitchFamily="34" charset="0"/>
              <a:cs typeface="Times New Roman" panose="02020603050405020304" pitchFamily="18" charset="0"/>
            </a:endParaRPr>
          </a:p>
          <a:p>
            <a:r>
              <a:rPr lang="en-US" sz="2400" b="1" dirty="0">
                <a:ea typeface="Calibri" panose="020F0502020204030204" pitchFamily="34" charset="0"/>
                <a:cs typeface="Times New Roman" panose="02020603050405020304" pitchFamily="18" charset="0"/>
              </a:rPr>
              <a:t>Places suitable for;</a:t>
            </a:r>
          </a:p>
          <a:p>
            <a:endParaRPr lang="en-US" sz="2400" dirty="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r>
              <a:rPr lang="en-US" sz="2400" dirty="0">
                <a:ea typeface="Calibri" panose="020F0502020204030204" pitchFamily="34" charset="0"/>
                <a:cs typeface="Times New Roman" panose="02020603050405020304" pitchFamily="18" charset="0"/>
              </a:rPr>
              <a:t>Sensitisation &amp; mobilisation</a:t>
            </a:r>
          </a:p>
          <a:p>
            <a:pPr marL="342900" indent="-342900">
              <a:buFont typeface="Wingdings" panose="05000000000000000000" pitchFamily="2" charset="2"/>
              <a:buChar char="§"/>
            </a:pPr>
            <a:r>
              <a:rPr lang="en-US" sz="2400" dirty="0">
                <a:ea typeface="Calibri" panose="020F0502020204030204" pitchFamily="34" charset="0"/>
                <a:cs typeface="Times New Roman" panose="02020603050405020304" pitchFamily="18" charset="0"/>
              </a:rPr>
              <a:t>Distribution of medicines</a:t>
            </a:r>
          </a:p>
          <a:p>
            <a:pPr marL="342900" indent="-342900">
              <a:buFont typeface="Wingdings" panose="05000000000000000000" pitchFamily="2" charset="2"/>
              <a:buChar char="§"/>
            </a:pPr>
            <a:r>
              <a:rPr lang="en-US" sz="2400" dirty="0">
                <a:ea typeface="Calibri" panose="020F0502020204030204" pitchFamily="34" charset="0"/>
                <a:cs typeface="Times New Roman" panose="02020603050405020304" pitchFamily="18" charset="0"/>
              </a:rPr>
              <a:t>Identifying PWDs, women/ men, migrants in the community</a:t>
            </a:r>
          </a:p>
          <a:p>
            <a:pPr algn="just"/>
            <a:endParaRPr lang="en-US" sz="2400" dirty="0">
              <a:ea typeface="Calibri" panose="020F0502020204030204" pitchFamily="34" charset="0"/>
              <a:cs typeface="Times New Roman" panose="02020603050405020304" pitchFamily="18" charset="0"/>
            </a:endParaRPr>
          </a:p>
          <a:p>
            <a:pPr algn="just"/>
            <a:endParaRPr lang="en-US" sz="2400" dirty="0">
              <a:ea typeface="Calibri" panose="020F0502020204030204" pitchFamily="34" charset="0"/>
              <a:cs typeface="Times New Roman" panose="02020603050405020304" pitchFamily="18" charset="0"/>
            </a:endParaRPr>
          </a:p>
          <a:p>
            <a:pPr algn="just"/>
            <a:endParaRPr lang="en-US" sz="2400" dirty="0">
              <a:ea typeface="Calibri" panose="020F0502020204030204" pitchFamily="34" charset="0"/>
              <a:cs typeface="Times New Roman" panose="02020603050405020304" pitchFamily="18" charset="0"/>
            </a:endParaRPr>
          </a:p>
        </p:txBody>
      </p:sp>
      <p:pic>
        <p:nvPicPr>
          <p:cNvPr id="8" name="Picture 7" descr="C:\Users\jyashiyi\ShareFile\Personal Folders\iec- iya mi\JAMES\MDA 1 LEARNING PACK FOLDER\IJEBU ODE MAM ETHNOGRAPHIC FOLDER\ETHNOGRAPHIC PICTURES\PICTURES FOR POSTERS\IMG_20180328_10244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535" y="1995053"/>
            <a:ext cx="4114801" cy="2653605"/>
          </a:xfrm>
          <a:prstGeom prst="rect">
            <a:avLst/>
          </a:prstGeom>
          <a:noFill/>
          <a:ln>
            <a:noFill/>
          </a:ln>
        </p:spPr>
      </p:pic>
    </p:spTree>
    <p:extLst>
      <p:ext uri="{BB962C8B-B14F-4D97-AF65-F5344CB8AC3E}">
        <p14:creationId xmlns:p14="http://schemas.microsoft.com/office/powerpoint/2010/main" val="12788239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6" y="544945"/>
            <a:ext cx="11954842" cy="548751"/>
          </a:xfrm>
        </p:spPr>
        <p:txBody>
          <a:bodyPr>
            <a:normAutofit fontScale="90000"/>
          </a:bodyPr>
          <a:lstStyle/>
          <a:p>
            <a:r>
              <a:rPr lang="en-GB" sz="4900" dirty="0"/>
              <a:t>6.3b Methods of engaging: Social mapping</a:t>
            </a:r>
            <a:br>
              <a:rPr lang="en-GB" b="1" dirty="0"/>
            </a:br>
            <a:endParaRPr lang="en-GB" dirty="0"/>
          </a:p>
        </p:txBody>
      </p:sp>
      <p:sp>
        <p:nvSpPr>
          <p:cNvPr id="4" name="Slide Number Placeholder 3"/>
          <p:cNvSpPr>
            <a:spLocks noGrp="1"/>
          </p:cNvSpPr>
          <p:nvPr>
            <p:ph type="sldNum" sz="quarter" idx="11"/>
          </p:nvPr>
        </p:nvSpPr>
        <p:spPr/>
        <p:txBody>
          <a:bodyPr/>
          <a:lstStyle/>
          <a:p>
            <a:pPr>
              <a:defRPr/>
            </a:pPr>
            <a:fld id="{E065D5C9-BF92-4A9E-860C-942E020E1067}" type="slidenum">
              <a:rPr lang="en-GB" smtClean="0"/>
              <a:pPr>
                <a:defRPr/>
              </a:pPr>
              <a:t>45</a:t>
            </a:fld>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673" y="1006765"/>
            <a:ext cx="5874327" cy="4821380"/>
          </a:xfrm>
          <a:prstGeom prst="rect">
            <a:avLst/>
          </a:prstGeom>
        </p:spPr>
      </p:pic>
      <p:sp>
        <p:nvSpPr>
          <p:cNvPr id="7" name="TextBox 6"/>
          <p:cNvSpPr txBox="1"/>
          <p:nvPr/>
        </p:nvSpPr>
        <p:spPr>
          <a:xfrm>
            <a:off x="6308436" y="1237674"/>
            <a:ext cx="5883563" cy="4154984"/>
          </a:xfrm>
          <a:prstGeom prst="rect">
            <a:avLst/>
          </a:prstGeom>
          <a:noFill/>
        </p:spPr>
        <p:txBody>
          <a:bodyPr wrap="square" rtlCol="0">
            <a:spAutoFit/>
          </a:bodyPr>
          <a:lstStyle/>
          <a:p>
            <a:pPr algn="just"/>
            <a:r>
              <a:rPr lang="en-GB" sz="2400" dirty="0"/>
              <a:t>Drawing/sketching of a community layout to locate various points where different groupings and population are mostly found to be interacted with e.g. </a:t>
            </a:r>
          </a:p>
          <a:p>
            <a:endParaRPr lang="en-GB" sz="2400" dirty="0"/>
          </a:p>
          <a:p>
            <a:r>
              <a:rPr lang="en-GB" sz="2400" b="1" dirty="0"/>
              <a:t>Places where;</a:t>
            </a:r>
          </a:p>
          <a:p>
            <a:pPr marL="285750" indent="-285750">
              <a:buFont typeface="Wingdings" panose="05000000000000000000" pitchFamily="2" charset="2"/>
              <a:buChar char="§"/>
            </a:pPr>
            <a:endParaRPr lang="en-GB" sz="2400" dirty="0"/>
          </a:p>
          <a:p>
            <a:pPr marL="285750" indent="-285750">
              <a:buFont typeface="Wingdings" panose="05000000000000000000" pitchFamily="2" charset="2"/>
              <a:buChar char="§"/>
            </a:pPr>
            <a:r>
              <a:rPr lang="en-GB" sz="2400" dirty="0"/>
              <a:t>Young boys play soccer</a:t>
            </a:r>
          </a:p>
          <a:p>
            <a:pPr marL="285750" indent="-285750">
              <a:buFont typeface="Wingdings" panose="05000000000000000000" pitchFamily="2" charset="2"/>
              <a:buChar char="§"/>
            </a:pPr>
            <a:r>
              <a:rPr lang="en-GB" sz="2400" dirty="0"/>
              <a:t>Young girls fetch water</a:t>
            </a:r>
          </a:p>
          <a:p>
            <a:pPr marL="285750" indent="-285750">
              <a:buFont typeface="Wingdings" panose="05000000000000000000" pitchFamily="2" charset="2"/>
              <a:buChar char="§"/>
            </a:pPr>
            <a:r>
              <a:rPr lang="en-GB" sz="2400" dirty="0"/>
              <a:t>Women gather to hold meetings</a:t>
            </a:r>
          </a:p>
          <a:p>
            <a:pPr marL="285750" indent="-285750">
              <a:buFont typeface="Wingdings" panose="05000000000000000000" pitchFamily="2" charset="2"/>
              <a:buChar char="§"/>
            </a:pPr>
            <a:r>
              <a:rPr lang="en-GB" sz="2400" dirty="0"/>
              <a:t>Adult men hold meetings</a:t>
            </a:r>
            <a:endParaRPr lang="en-GB" sz="2400" dirty="0">
              <a:solidFill>
                <a:srgbClr val="00B0F0"/>
              </a:solidFill>
            </a:endParaRPr>
          </a:p>
        </p:txBody>
      </p:sp>
    </p:spTree>
    <p:extLst>
      <p:ext uri="{BB962C8B-B14F-4D97-AF65-F5344CB8AC3E}">
        <p14:creationId xmlns:p14="http://schemas.microsoft.com/office/powerpoint/2010/main" val="16728040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6035" y="3653230"/>
            <a:ext cx="10243127" cy="1006475"/>
          </a:xfrm>
        </p:spPr>
        <p:txBody>
          <a:bodyPr>
            <a:normAutofit fontScale="90000"/>
          </a:bodyPr>
          <a:lstStyle/>
          <a:p>
            <a:br>
              <a:rPr lang="en-US" b="1" dirty="0"/>
            </a:br>
            <a:br>
              <a:rPr lang="en-US" b="1" dirty="0"/>
            </a:br>
            <a:r>
              <a:rPr lang="en-GB" sz="5300" dirty="0"/>
              <a:t>    </a:t>
            </a:r>
            <a:br>
              <a:rPr lang="en-GB" sz="5300" dirty="0"/>
            </a:br>
            <a:r>
              <a:rPr kumimoji="0" lang="en-GB" sz="5300" b="1" i="0" u="none" strike="noStrike" kern="1200" cap="none" spc="0" normalizeH="0" baseline="0" noProof="0" dirty="0">
                <a:ln>
                  <a:noFill/>
                </a:ln>
                <a:solidFill>
                  <a:prstClr val="black"/>
                </a:solidFill>
                <a:effectLst/>
                <a:uLnTx/>
                <a:uFillTx/>
                <a:latin typeface="Calibri Light" panose="020F0302020204030204"/>
                <a:ea typeface="+mj-ea"/>
                <a:cs typeface="+mj-cs"/>
              </a:rPr>
              <a:t>Facilitatory methods to support dialogue with communities </a:t>
            </a:r>
            <a:r>
              <a:rPr kumimoji="0" lang="en-GB" sz="5300" b="0" i="0" u="none" strike="noStrike" kern="1200" cap="none" spc="0" normalizeH="0" baseline="0" noProof="0" dirty="0">
                <a:ln>
                  <a:noFill/>
                </a:ln>
                <a:solidFill>
                  <a:prstClr val="black"/>
                </a:solidFill>
                <a:effectLst/>
                <a:uLnTx/>
                <a:uFillTx/>
                <a:latin typeface="Calibri Light" panose="020F0302020204030204"/>
                <a:ea typeface="+mj-ea"/>
                <a:cs typeface="+mj-cs"/>
              </a:rPr>
              <a:t>(Module 2A annex)</a:t>
            </a:r>
            <a:br>
              <a:rPr lang="en-GB" dirty="0"/>
            </a:br>
            <a:endParaRPr lang="en-GB" b="1" dirty="0"/>
          </a:p>
        </p:txBody>
      </p:sp>
      <p:sp>
        <p:nvSpPr>
          <p:cNvPr id="3" name="Subtitle 2"/>
          <p:cNvSpPr>
            <a:spLocks noGrp="1"/>
          </p:cNvSpPr>
          <p:nvPr>
            <p:ph type="subTitle" idx="1"/>
          </p:nvPr>
        </p:nvSpPr>
        <p:spPr>
          <a:xfrm>
            <a:off x="1523999" y="4309435"/>
            <a:ext cx="9144000" cy="700541"/>
          </a:xfrm>
        </p:spPr>
        <p:txBody>
          <a:bodyPr>
            <a:normAutofit/>
          </a:bodyPr>
          <a:lstStyle/>
          <a:p>
            <a:r>
              <a:rPr lang="en-GB" dirty="0"/>
              <a:t>Session 7.0</a:t>
            </a:r>
          </a:p>
        </p:txBody>
      </p:sp>
    </p:spTree>
    <p:extLst>
      <p:ext uri="{BB962C8B-B14F-4D97-AF65-F5344CB8AC3E}">
        <p14:creationId xmlns:p14="http://schemas.microsoft.com/office/powerpoint/2010/main" val="15573123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1" y="18255"/>
            <a:ext cx="12256655" cy="946479"/>
          </a:xfrm>
        </p:spPr>
        <p:txBody>
          <a:bodyPr anchor="ctr">
            <a:noAutofit/>
          </a:bodyPr>
          <a:lstStyle/>
          <a:p>
            <a:r>
              <a:rPr lang="en-GB" sz="3600" dirty="0"/>
              <a:t>Facilitatory methods to support dialogue with communities</a:t>
            </a:r>
          </a:p>
        </p:txBody>
      </p:sp>
      <p:graphicFrame>
        <p:nvGraphicFramePr>
          <p:cNvPr id="6" name="Content Placeholder 2">
            <a:extLst>
              <a:ext uri="{FF2B5EF4-FFF2-40B4-BE49-F238E27FC236}">
                <a16:creationId xmlns:a16="http://schemas.microsoft.com/office/drawing/2014/main" id="{A3F79751-D5C0-49AE-AAA5-52E979A3A5B9}"/>
              </a:ext>
            </a:extLst>
          </p:cNvPr>
          <p:cNvGraphicFramePr>
            <a:graphicFrameLocks noGrp="1"/>
          </p:cNvGraphicFramePr>
          <p:nvPr>
            <p:ph idx="1"/>
            <p:extLst>
              <p:ext uri="{D42A27DB-BD31-4B8C-83A1-F6EECF244321}">
                <p14:modId xmlns:p14="http://schemas.microsoft.com/office/powerpoint/2010/main" val="833955680"/>
              </p:ext>
            </p:extLst>
          </p:nvPr>
        </p:nvGraphicFramePr>
        <p:xfrm>
          <a:off x="715604" y="1794226"/>
          <a:ext cx="10760792" cy="4119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31971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2">
            <a:extLst>
              <a:ext uri="{FF2B5EF4-FFF2-40B4-BE49-F238E27FC236}">
                <a16:creationId xmlns:a16="http://schemas.microsoft.com/office/drawing/2014/main" id="{676C73F0-5B2C-46A1-B9E5-C8CDC4814BAD}"/>
              </a:ext>
            </a:extLst>
          </p:cNvPr>
          <p:cNvGraphicFramePr>
            <a:graphicFrameLocks noGrp="1"/>
          </p:cNvGraphicFramePr>
          <p:nvPr>
            <p:ph idx="1"/>
            <p:extLst>
              <p:ext uri="{D42A27DB-BD31-4B8C-83A1-F6EECF244321}">
                <p14:modId xmlns:p14="http://schemas.microsoft.com/office/powerpoint/2010/main" val="790105698"/>
              </p:ext>
            </p:extLst>
          </p:nvPr>
        </p:nvGraphicFramePr>
        <p:xfrm>
          <a:off x="3048462" y="676656"/>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40CB7B52-D2E5-4CEA-A92E-9C9468B0B441}"/>
              </a:ext>
            </a:extLst>
          </p:cNvPr>
          <p:cNvSpPr txBox="1"/>
          <p:nvPr/>
        </p:nvSpPr>
        <p:spPr>
          <a:xfrm>
            <a:off x="101600" y="83128"/>
            <a:ext cx="8423563" cy="769441"/>
          </a:xfrm>
          <a:prstGeom prst="rect">
            <a:avLst/>
          </a:prstGeom>
          <a:noFill/>
        </p:spPr>
        <p:txBody>
          <a:bodyPr wrap="square" rtlCol="0">
            <a:spAutoFit/>
          </a:bodyPr>
          <a:lstStyle/>
          <a:p>
            <a:r>
              <a:rPr lang="en-US" sz="4400" dirty="0">
                <a:latin typeface="+mj-lt"/>
              </a:rPr>
              <a:t>Examples of facilitatory methods</a:t>
            </a:r>
            <a:endParaRPr lang="en-GB" sz="4400" dirty="0">
              <a:latin typeface="+mj-lt"/>
            </a:endParaRPr>
          </a:p>
        </p:txBody>
      </p:sp>
    </p:spTree>
    <p:extLst>
      <p:ext uri="{BB962C8B-B14F-4D97-AF65-F5344CB8AC3E}">
        <p14:creationId xmlns:p14="http://schemas.microsoft.com/office/powerpoint/2010/main" val="18720409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1" y="18255"/>
            <a:ext cx="12256655" cy="946479"/>
          </a:xfrm>
        </p:spPr>
        <p:txBody>
          <a:bodyPr anchor="ctr">
            <a:noAutofit/>
          </a:bodyPr>
          <a:lstStyle/>
          <a:p>
            <a:r>
              <a:rPr lang="en-GB" sz="3600" dirty="0"/>
              <a:t>Activity 7.2 Small group practice</a:t>
            </a:r>
          </a:p>
        </p:txBody>
      </p:sp>
      <p:sp>
        <p:nvSpPr>
          <p:cNvPr id="7" name="Content Placeholder 5">
            <a:extLst>
              <a:ext uri="{FF2B5EF4-FFF2-40B4-BE49-F238E27FC236}">
                <a16:creationId xmlns:a16="http://schemas.microsoft.com/office/drawing/2014/main" id="{96683F04-43F9-49DE-BAC7-0D36041BF51A}"/>
              </a:ext>
            </a:extLst>
          </p:cNvPr>
          <p:cNvSpPr txBox="1">
            <a:spLocks/>
          </p:cNvSpPr>
          <p:nvPr/>
        </p:nvSpPr>
        <p:spPr>
          <a:xfrm>
            <a:off x="268288" y="2093119"/>
            <a:ext cx="5157787" cy="3684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Read PGP 2A annex</a:t>
            </a:r>
          </a:p>
          <a:p>
            <a:r>
              <a:rPr lang="en-GB" sz="2400" dirty="0"/>
              <a:t>One person interviewer</a:t>
            </a:r>
          </a:p>
          <a:p>
            <a:r>
              <a:rPr lang="en-GB" sz="2400" dirty="0"/>
              <a:t>One person interviewee</a:t>
            </a:r>
          </a:p>
          <a:p>
            <a:r>
              <a:rPr lang="en-GB" sz="2400" dirty="0"/>
              <a:t>One person observer</a:t>
            </a:r>
          </a:p>
          <a:p>
            <a:r>
              <a:rPr lang="en-GB" sz="2400" dirty="0"/>
              <a:t>Use topic guide in PGP</a:t>
            </a:r>
          </a:p>
          <a:p>
            <a:r>
              <a:rPr lang="en-GB" sz="2400" dirty="0"/>
              <a:t>Rotate so everyone in each group can have an opportunity to practice</a:t>
            </a:r>
          </a:p>
        </p:txBody>
      </p:sp>
      <p:sp>
        <p:nvSpPr>
          <p:cNvPr id="8" name="Content Placeholder 7">
            <a:extLst>
              <a:ext uri="{FF2B5EF4-FFF2-40B4-BE49-F238E27FC236}">
                <a16:creationId xmlns:a16="http://schemas.microsoft.com/office/drawing/2014/main" id="{54C45262-2EAC-4AC9-A033-DCBF762B9C9E}"/>
              </a:ext>
            </a:extLst>
          </p:cNvPr>
          <p:cNvSpPr txBox="1">
            <a:spLocks/>
          </p:cNvSpPr>
          <p:nvPr/>
        </p:nvSpPr>
        <p:spPr>
          <a:xfrm>
            <a:off x="6172200" y="2170967"/>
            <a:ext cx="5183188" cy="3684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Read PGP 2A annex</a:t>
            </a:r>
          </a:p>
          <a:p>
            <a:r>
              <a:rPr lang="en-GB" sz="2400" dirty="0"/>
              <a:t>In groups of 6-8</a:t>
            </a:r>
          </a:p>
          <a:p>
            <a:r>
              <a:rPr lang="en-GB" sz="2400" dirty="0"/>
              <a:t>One person facilitator</a:t>
            </a:r>
          </a:p>
          <a:p>
            <a:r>
              <a:rPr lang="en-GB" sz="2400" dirty="0"/>
              <a:t>Others are participants</a:t>
            </a:r>
          </a:p>
          <a:p>
            <a:r>
              <a:rPr lang="en-GB" sz="2400" dirty="0"/>
              <a:t>Use the topic guide in PGP</a:t>
            </a:r>
          </a:p>
        </p:txBody>
      </p:sp>
      <p:sp>
        <p:nvSpPr>
          <p:cNvPr id="9" name="Text Placeholder 4">
            <a:extLst>
              <a:ext uri="{FF2B5EF4-FFF2-40B4-BE49-F238E27FC236}">
                <a16:creationId xmlns:a16="http://schemas.microsoft.com/office/drawing/2014/main" id="{E544309F-462B-47A2-B008-C9737E18DF80}"/>
              </a:ext>
            </a:extLst>
          </p:cNvPr>
          <p:cNvSpPr txBox="1">
            <a:spLocks/>
          </p:cNvSpPr>
          <p:nvPr/>
        </p:nvSpPr>
        <p:spPr>
          <a:xfrm>
            <a:off x="268288" y="1490880"/>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Option 1</a:t>
            </a:r>
            <a:r>
              <a:rPr lang="en-GB" dirty="0"/>
              <a:t>: Interview</a:t>
            </a:r>
          </a:p>
        </p:txBody>
      </p:sp>
      <p:sp>
        <p:nvSpPr>
          <p:cNvPr id="10" name="Text Placeholder 6">
            <a:extLst>
              <a:ext uri="{FF2B5EF4-FFF2-40B4-BE49-F238E27FC236}">
                <a16:creationId xmlns:a16="http://schemas.microsoft.com/office/drawing/2014/main" id="{228EF69F-EBC1-4D8C-B2BD-CEEBBD6004F3}"/>
              </a:ext>
            </a:extLst>
          </p:cNvPr>
          <p:cNvSpPr txBox="1">
            <a:spLocks/>
          </p:cNvSpPr>
          <p:nvPr/>
        </p:nvSpPr>
        <p:spPr>
          <a:xfrm>
            <a:off x="6172200" y="1490880"/>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Option 2</a:t>
            </a:r>
            <a:r>
              <a:rPr lang="en-GB" dirty="0"/>
              <a:t>: Focus Group Discussion</a:t>
            </a:r>
          </a:p>
        </p:txBody>
      </p:sp>
    </p:spTree>
    <p:extLst>
      <p:ext uri="{BB962C8B-B14F-4D97-AF65-F5344CB8AC3E}">
        <p14:creationId xmlns:p14="http://schemas.microsoft.com/office/powerpoint/2010/main" val="2473010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1ECBB0-6ED2-422D-9167-234B545C28BF}"/>
              </a:ext>
            </a:extLst>
          </p:cNvPr>
          <p:cNvSpPr txBox="1"/>
          <p:nvPr/>
        </p:nvSpPr>
        <p:spPr>
          <a:xfrm>
            <a:off x="361586" y="89647"/>
            <a:ext cx="3086742" cy="769441"/>
          </a:xfrm>
          <a:prstGeom prst="rect">
            <a:avLst/>
          </a:prstGeom>
          <a:noFill/>
        </p:spPr>
        <p:txBody>
          <a:bodyPr wrap="none" rtlCol="0">
            <a:spAutoFit/>
          </a:bodyPr>
          <a:lstStyle/>
          <a:p>
            <a:pPr>
              <a:spcAft>
                <a:spcPts val="600"/>
              </a:spcAft>
            </a:pPr>
            <a:r>
              <a:rPr lang="en-GB" sz="4400" dirty="0">
                <a:latin typeface="+mj-lt"/>
              </a:rPr>
              <a:t>Day 1: Part A</a:t>
            </a:r>
          </a:p>
        </p:txBody>
      </p:sp>
      <p:sp>
        <p:nvSpPr>
          <p:cNvPr id="7" name="Content Placeholder 2">
            <a:extLst>
              <a:ext uri="{FF2B5EF4-FFF2-40B4-BE49-F238E27FC236}">
                <a16:creationId xmlns:a16="http://schemas.microsoft.com/office/drawing/2014/main" id="{64B21586-A138-4D89-A102-24E260BD7266}"/>
              </a:ext>
            </a:extLst>
          </p:cNvPr>
          <p:cNvSpPr>
            <a:spLocks noGrp="1"/>
          </p:cNvSpPr>
          <p:nvPr>
            <p:ph idx="1"/>
          </p:nvPr>
        </p:nvSpPr>
        <p:spPr>
          <a:xfrm>
            <a:off x="2369532" y="1577543"/>
            <a:ext cx="7452934" cy="4192520"/>
          </a:xfrm>
        </p:spPr>
        <p:txBody>
          <a:bodyPr vert="horz" lIns="91440" tIns="45720" rIns="91440" bIns="45720" rtlCol="0">
            <a:normAutofit/>
          </a:bodyPr>
          <a:lstStyle/>
          <a:p>
            <a:pPr marL="0" indent="0">
              <a:buNone/>
            </a:pPr>
            <a:r>
              <a:rPr lang="en-US" sz="4000" kern="1200" dirty="0">
                <a:latin typeface="+mn-lt"/>
                <a:ea typeface="+mn-ea"/>
                <a:cs typeface="+mn-cs"/>
              </a:rPr>
              <a:t>Development of participatory skills</a:t>
            </a:r>
          </a:p>
        </p:txBody>
      </p:sp>
      <p:pic>
        <p:nvPicPr>
          <p:cNvPr id="8" name="Graphic 7" descr="Group">
            <a:extLst>
              <a:ext uri="{FF2B5EF4-FFF2-40B4-BE49-F238E27FC236}">
                <a16:creationId xmlns:a16="http://schemas.microsoft.com/office/drawing/2014/main" id="{EDA5E4F3-9150-43A2-9213-7C66E6A234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07309" y="180575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Tree>
    <p:extLst>
      <p:ext uri="{BB962C8B-B14F-4D97-AF65-F5344CB8AC3E}">
        <p14:creationId xmlns:p14="http://schemas.microsoft.com/office/powerpoint/2010/main" val="36903207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everal hands raised and ready to answer a question">
            <a:extLst>
              <a:ext uri="{FF2B5EF4-FFF2-40B4-BE49-F238E27FC236}">
                <a16:creationId xmlns:a16="http://schemas.microsoft.com/office/drawing/2014/main" id="{D9C92F7A-7698-43CA-B6CB-D59BE5805E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6835" y="2651419"/>
            <a:ext cx="4775279" cy="3187405"/>
          </a:xfrm>
          <a:prstGeom prst="rect">
            <a:avLst/>
          </a:prstGeom>
        </p:spPr>
      </p:pic>
      <p:sp>
        <p:nvSpPr>
          <p:cNvPr id="12" name="Title 6">
            <a:extLst>
              <a:ext uri="{FF2B5EF4-FFF2-40B4-BE49-F238E27FC236}">
                <a16:creationId xmlns:a16="http://schemas.microsoft.com/office/drawing/2014/main" id="{913C8A41-888E-4855-BC5A-25B40E04503E}"/>
              </a:ext>
            </a:extLst>
          </p:cNvPr>
          <p:cNvSpPr>
            <a:spLocks noGrp="1"/>
          </p:cNvSpPr>
          <p:nvPr>
            <p:ph type="title"/>
          </p:nvPr>
        </p:nvSpPr>
        <p:spPr>
          <a:xfrm>
            <a:off x="3925910" y="899180"/>
            <a:ext cx="4775279" cy="1505883"/>
          </a:xfrm>
        </p:spPr>
        <p:txBody>
          <a:bodyPr vert="horz" lIns="91440" tIns="45720" rIns="91440" bIns="45720" rtlCol="0" anchor="ctr">
            <a:normAutofit/>
          </a:bodyPr>
          <a:lstStyle/>
          <a:p>
            <a:r>
              <a:rPr lang="en-US" sz="5200" b="1" kern="1200" dirty="0">
                <a:solidFill>
                  <a:schemeClr val="tx1"/>
                </a:solidFill>
                <a:latin typeface="+mj-lt"/>
                <a:ea typeface="+mj-ea"/>
                <a:cs typeface="+mj-cs"/>
              </a:rPr>
              <a:t>Any Questions?</a:t>
            </a:r>
          </a:p>
        </p:txBody>
      </p:sp>
    </p:spTree>
    <p:extLst>
      <p:ext uri="{BB962C8B-B14F-4D97-AF65-F5344CB8AC3E}">
        <p14:creationId xmlns:p14="http://schemas.microsoft.com/office/powerpoint/2010/main" val="1287480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0" y="18255"/>
            <a:ext cx="10515600" cy="946479"/>
          </a:xfrm>
        </p:spPr>
        <p:txBody>
          <a:bodyPr anchor="ctr">
            <a:normAutofit/>
          </a:bodyPr>
          <a:lstStyle/>
          <a:p>
            <a:r>
              <a:rPr lang="en-GB" dirty="0"/>
              <a:t>1.3 Power Exercise</a:t>
            </a:r>
          </a:p>
        </p:txBody>
      </p:sp>
      <p:graphicFrame>
        <p:nvGraphicFramePr>
          <p:cNvPr id="3" name="Content Placeholder 2">
            <a:extLst>
              <a:ext uri="{FF2B5EF4-FFF2-40B4-BE49-F238E27FC236}">
                <a16:creationId xmlns:a16="http://schemas.microsoft.com/office/drawing/2014/main" id="{9295AB6A-F8C0-499F-9909-DCDC07386D39}"/>
              </a:ext>
            </a:extLst>
          </p:cNvPr>
          <p:cNvGraphicFramePr>
            <a:graphicFrameLocks noGrp="1"/>
          </p:cNvGraphicFramePr>
          <p:nvPr>
            <p:ph idx="1"/>
            <p:extLst>
              <p:ext uri="{D42A27DB-BD31-4B8C-83A1-F6EECF244321}">
                <p14:modId xmlns:p14="http://schemas.microsoft.com/office/powerpoint/2010/main" val="4285033773"/>
              </p:ext>
            </p:extLst>
          </p:nvPr>
        </p:nvGraphicFramePr>
        <p:xfrm>
          <a:off x="632085" y="1709968"/>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2649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1F7F7-B358-4C2C-B7B9-1B30E0C0155D}"/>
              </a:ext>
            </a:extLst>
          </p:cNvPr>
          <p:cNvSpPr>
            <a:spLocks noGrp="1"/>
          </p:cNvSpPr>
          <p:nvPr>
            <p:ph type="title"/>
          </p:nvPr>
        </p:nvSpPr>
        <p:spPr>
          <a:xfrm>
            <a:off x="114300" y="-158750"/>
            <a:ext cx="10515600" cy="1325563"/>
          </a:xfrm>
        </p:spPr>
        <p:txBody>
          <a:bodyPr>
            <a:normAutofit/>
          </a:bodyPr>
          <a:lstStyle/>
          <a:p>
            <a:r>
              <a:rPr lang="en-GB" dirty="0"/>
              <a:t>Minimising power in a group </a:t>
            </a:r>
          </a:p>
        </p:txBody>
      </p:sp>
      <p:sp>
        <p:nvSpPr>
          <p:cNvPr id="3" name="Content Placeholder 2">
            <a:extLst>
              <a:ext uri="{FF2B5EF4-FFF2-40B4-BE49-F238E27FC236}">
                <a16:creationId xmlns:a16="http://schemas.microsoft.com/office/drawing/2014/main" id="{23C1DC6D-8BCA-4D00-91F0-EB5D46B9C7D4}"/>
              </a:ext>
            </a:extLst>
          </p:cNvPr>
          <p:cNvSpPr>
            <a:spLocks noGrp="1"/>
          </p:cNvSpPr>
          <p:nvPr>
            <p:ph idx="1"/>
          </p:nvPr>
        </p:nvSpPr>
        <p:spPr>
          <a:xfrm>
            <a:off x="838200" y="1825625"/>
            <a:ext cx="6271727" cy="4351338"/>
          </a:xfrm>
        </p:spPr>
        <p:txBody>
          <a:bodyPr anchor="ctr">
            <a:normAutofit/>
          </a:bodyPr>
          <a:lstStyle/>
          <a:p>
            <a:pPr marL="0" indent="0">
              <a:buNone/>
            </a:pPr>
            <a:r>
              <a:rPr lang="en-US" dirty="0"/>
              <a:t>Power can be a block to really identifying contextual solutions as people who feel their knowledge is not valued will not contribute.</a:t>
            </a:r>
          </a:p>
          <a:p>
            <a:pPr marL="0" indent="0">
              <a:buNone/>
            </a:pPr>
            <a:r>
              <a:rPr lang="en-US" dirty="0"/>
              <a:t>Therefore, it is important to make the point that we have tried to remove hierarchy and titles for this training session so that everyone should feel able to participate equally. </a:t>
            </a:r>
            <a:endParaRPr lang="en-GB" dirty="0"/>
          </a:p>
          <a:p>
            <a:endParaRPr lang="en-GB" dirty="0"/>
          </a:p>
        </p:txBody>
      </p:sp>
      <p:pic>
        <p:nvPicPr>
          <p:cNvPr id="1026" name="Picture 2" descr="Organization Chart, Executive, Staff, Hierarchy, Work">
            <a:extLst>
              <a:ext uri="{FF2B5EF4-FFF2-40B4-BE49-F238E27FC236}">
                <a16:creationId xmlns:a16="http://schemas.microsoft.com/office/drawing/2014/main" id="{38F65A88-8DD1-45F3-B1E6-5B47585F72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9927" y="1741762"/>
            <a:ext cx="5069634" cy="337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904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826216"/>
            <a:ext cx="9144000" cy="1006475"/>
          </a:xfrm>
        </p:spPr>
        <p:txBody>
          <a:bodyPr>
            <a:normAutofit fontScale="90000"/>
          </a:bodyPr>
          <a:lstStyle/>
          <a:p>
            <a:br>
              <a:rPr lang="en-US" b="1" dirty="0"/>
            </a:br>
            <a:br>
              <a:rPr lang="en-US" b="1" dirty="0"/>
            </a:br>
            <a:r>
              <a:rPr lang="en-GB" dirty="0"/>
              <a:t>    </a:t>
            </a:r>
            <a:br>
              <a:rPr lang="en-GB" dirty="0"/>
            </a:br>
            <a:r>
              <a:rPr lang="en-GB" b="1" dirty="0"/>
              <a:t>Facilitator Personal Attributes</a:t>
            </a:r>
          </a:p>
        </p:txBody>
      </p:sp>
      <p:sp>
        <p:nvSpPr>
          <p:cNvPr id="3" name="Subtitle 2"/>
          <p:cNvSpPr>
            <a:spLocks noGrp="1"/>
          </p:cNvSpPr>
          <p:nvPr>
            <p:ph type="subTitle" idx="1"/>
          </p:nvPr>
        </p:nvSpPr>
        <p:spPr>
          <a:xfrm>
            <a:off x="1524000" y="4032344"/>
            <a:ext cx="9144000" cy="700541"/>
          </a:xfrm>
        </p:spPr>
        <p:txBody>
          <a:bodyPr>
            <a:normAutofit/>
          </a:bodyPr>
          <a:lstStyle/>
          <a:p>
            <a:r>
              <a:rPr lang="en-GB" dirty="0"/>
              <a:t>Session 2.0</a:t>
            </a:r>
          </a:p>
        </p:txBody>
      </p:sp>
      <p:pic>
        <p:nvPicPr>
          <p:cNvPr id="4" name="Content Placeholder 3" descr="3D Meeting Conflict | Linkware Freebie Image use i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34991" y="5066777"/>
            <a:ext cx="2052159" cy="1791223"/>
          </a:xfrm>
          <a:prstGeom prst="rect">
            <a:avLst/>
          </a:prstGeom>
        </p:spPr>
      </p:pic>
    </p:spTree>
    <p:extLst>
      <p:ext uri="{BB962C8B-B14F-4D97-AF65-F5344CB8AC3E}">
        <p14:creationId xmlns:p14="http://schemas.microsoft.com/office/powerpoint/2010/main" val="2416650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184557" y="0"/>
            <a:ext cx="10515600" cy="946479"/>
          </a:xfrm>
        </p:spPr>
        <p:txBody>
          <a:bodyPr anchor="ctr">
            <a:normAutofit/>
          </a:bodyPr>
          <a:lstStyle/>
          <a:p>
            <a:r>
              <a:rPr lang="en-US" dirty="0"/>
              <a:t>Aim of session</a:t>
            </a:r>
            <a:endParaRPr lang="en-GB" dirty="0"/>
          </a:p>
        </p:txBody>
      </p:sp>
      <p:sp>
        <p:nvSpPr>
          <p:cNvPr id="3" name="Content Placeholder 2">
            <a:extLst>
              <a:ext uri="{FF2B5EF4-FFF2-40B4-BE49-F238E27FC236}">
                <a16:creationId xmlns:a16="http://schemas.microsoft.com/office/drawing/2014/main" id="{0D14D716-4D1A-467E-BF46-42BFA1BC8400}"/>
              </a:ext>
            </a:extLst>
          </p:cNvPr>
          <p:cNvSpPr>
            <a:spLocks noGrp="1"/>
          </p:cNvSpPr>
          <p:nvPr>
            <p:ph idx="1"/>
          </p:nvPr>
        </p:nvSpPr>
        <p:spPr>
          <a:xfrm>
            <a:off x="874174" y="1550641"/>
            <a:ext cx="6315192" cy="4192943"/>
          </a:xfrm>
        </p:spPr>
        <p:txBody>
          <a:bodyPr>
            <a:normAutofit/>
          </a:bodyPr>
          <a:lstStyle/>
          <a:p>
            <a:pPr marL="0" indent="0">
              <a:spcAft>
                <a:spcPts val="800"/>
              </a:spcAft>
              <a:buNone/>
            </a:pPr>
            <a:r>
              <a:rPr lang="en-US" sz="2400" dirty="0">
                <a:solidFill>
                  <a:schemeClr val="tx1">
                    <a:alpha val="60000"/>
                  </a:schemeClr>
                </a:solidFill>
                <a:effectLst/>
                <a:latin typeface="Calibri" panose="020F0502020204030204" pitchFamily="34" charset="0"/>
                <a:ea typeface="Calibri" panose="020F0502020204030204" pitchFamily="34" charset="0"/>
                <a:cs typeface="Calibri" panose="020F0502020204030204" pitchFamily="34" charset="0"/>
              </a:rPr>
              <a:t>The aim of this session is to:</a:t>
            </a:r>
          </a:p>
          <a:p>
            <a:pPr>
              <a:spcAft>
                <a:spcPts val="800"/>
              </a:spcAft>
            </a:pPr>
            <a:r>
              <a:rPr lang="en-US" sz="2400" dirty="0">
                <a:solidFill>
                  <a:schemeClr val="tx1">
                    <a:alpha val="60000"/>
                  </a:schemeClr>
                </a:solidFill>
                <a:latin typeface="Calibri" panose="020F0502020204030204" pitchFamily="34" charset="0"/>
                <a:ea typeface="Calibri" panose="020F0502020204030204" pitchFamily="34" charset="0"/>
                <a:cs typeface="Calibri" panose="020F0502020204030204" pitchFamily="34" charset="0"/>
              </a:rPr>
              <a:t>U</a:t>
            </a:r>
            <a:r>
              <a:rPr lang="en-US" sz="2400" dirty="0">
                <a:solidFill>
                  <a:schemeClr val="tx1">
                    <a:alpha val="60000"/>
                  </a:schemeClr>
                </a:solidFill>
                <a:effectLst/>
                <a:latin typeface="Calibri" panose="020F0502020204030204" pitchFamily="34" charset="0"/>
                <a:ea typeface="Calibri" panose="020F0502020204030204" pitchFamily="34" charset="0"/>
                <a:cs typeface="Calibri" panose="020F0502020204030204" pitchFamily="34" charset="0"/>
              </a:rPr>
              <a:t>nderstand how various personal attributes contribute towards successful work with the community, FLHF staff and other local level stakeholders. </a:t>
            </a:r>
          </a:p>
          <a:p>
            <a:pPr>
              <a:spcAft>
                <a:spcPts val="800"/>
              </a:spcAft>
            </a:pPr>
            <a:r>
              <a:rPr lang="en-US" sz="2400" dirty="0">
                <a:solidFill>
                  <a:schemeClr val="tx1">
                    <a:alpha val="60000"/>
                  </a:schemeClr>
                </a:solidFill>
                <a:effectLst/>
                <a:latin typeface="Calibri" panose="020F0502020204030204" pitchFamily="34" charset="0"/>
                <a:ea typeface="Calibri" panose="020F0502020204030204" pitchFamily="34" charset="0"/>
                <a:cs typeface="Calibri" panose="020F0502020204030204" pitchFamily="34" charset="0"/>
              </a:rPr>
              <a:t>Strengthen facilitatory skills that can be cascaded to other implementers</a:t>
            </a:r>
          </a:p>
          <a:p>
            <a:pPr>
              <a:spcAft>
                <a:spcPts val="800"/>
              </a:spcAft>
            </a:pPr>
            <a:r>
              <a:rPr lang="en-US" sz="2400" dirty="0">
                <a:solidFill>
                  <a:schemeClr val="tx1">
                    <a:alpha val="60000"/>
                  </a:schemeClr>
                </a:solidFill>
                <a:effectLst/>
                <a:latin typeface="Calibri" panose="020F0502020204030204" pitchFamily="34" charset="0"/>
                <a:ea typeface="Calibri" panose="020F0502020204030204" pitchFamily="34" charset="0"/>
                <a:cs typeface="Calibri" panose="020F0502020204030204" pitchFamily="34" charset="0"/>
              </a:rPr>
              <a:t>Understand the importance of trust, respect and mutuality in facilitation</a:t>
            </a:r>
            <a:endParaRPr lang="en-GB" sz="2400" dirty="0">
              <a:solidFill>
                <a:schemeClr val="tx1">
                  <a:alpha val="60000"/>
                </a:schemeClr>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Graphic 3" descr="Group">
            <a:extLst>
              <a:ext uri="{FF2B5EF4-FFF2-40B4-BE49-F238E27FC236}">
                <a16:creationId xmlns:a16="http://schemas.microsoft.com/office/drawing/2014/main" id="{E6F455EB-A4B3-4EEE-93DC-B84483A46D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63311" y="1690031"/>
            <a:ext cx="3914164" cy="3914164"/>
          </a:xfrm>
          <a:prstGeom prst="rect">
            <a:avLst/>
          </a:prstGeom>
        </p:spPr>
      </p:pic>
    </p:spTree>
    <p:extLst>
      <p:ext uri="{BB962C8B-B14F-4D97-AF65-F5344CB8AC3E}">
        <p14:creationId xmlns:p14="http://schemas.microsoft.com/office/powerpoint/2010/main" val="1154388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3E31F03-659A-4AF8-8DDD-1CFE86570370}" vid="{43F3E5B3-5BE4-4B26-A82E-D6A07B4330B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13201</TotalTime>
  <Words>2276</Words>
  <Application>Microsoft Office PowerPoint</Application>
  <PresentationFormat>Widescreen</PresentationFormat>
  <Paragraphs>248</Paragraphs>
  <Slides>50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50</vt:i4>
      </vt:variant>
    </vt:vector>
  </HeadingPairs>
  <TitlesOfParts>
    <vt:vector size="57" baseType="lpstr">
      <vt:lpstr>Arial</vt:lpstr>
      <vt:lpstr>Calibri</vt:lpstr>
      <vt:lpstr>Calibri Light</vt:lpstr>
      <vt:lpstr>Symbol</vt:lpstr>
      <vt:lpstr>Wingdings</vt:lpstr>
      <vt:lpstr>Office Theme</vt:lpstr>
      <vt:lpstr>1_Office Theme</vt:lpstr>
      <vt:lpstr>Training on the Participatory Planning Approach for Equitable Mass Administration of Medicine (MAM) to tackle Neglected Tropical Diseases (NTD) in Nigeria</vt:lpstr>
      <vt:lpstr>Objectives of scale up training</vt:lpstr>
      <vt:lpstr>Objectives of scale up training continued.</vt:lpstr>
      <vt:lpstr>Focus of training for days 1 and 2</vt:lpstr>
      <vt:lpstr>PowerPoint Presentation</vt:lpstr>
      <vt:lpstr>1.3 Power Exercise</vt:lpstr>
      <vt:lpstr>Minimising power in a group </vt:lpstr>
      <vt:lpstr>       Facilitator Personal Attributes</vt:lpstr>
      <vt:lpstr>Aim of session</vt:lpstr>
      <vt:lpstr>Activity 2.1 </vt:lpstr>
      <vt:lpstr>PowerPoint Presentation</vt:lpstr>
      <vt:lpstr>Activity 2.2</vt:lpstr>
      <vt:lpstr>Skills for building trust and respect</vt:lpstr>
      <vt:lpstr>Skills for building trust and respect</vt:lpstr>
      <vt:lpstr>Communication and facilitation skills </vt:lpstr>
      <vt:lpstr>Why is it important to be neutral?</vt:lpstr>
      <vt:lpstr>What are good communication and facilitation skills? </vt:lpstr>
      <vt:lpstr>What are good facilitation skills?</vt:lpstr>
      <vt:lpstr>Why is it important to use good body language?</vt:lpstr>
      <vt:lpstr>Disengaged body language</vt:lpstr>
      <vt:lpstr>Effective body language</vt:lpstr>
      <vt:lpstr>What type of questions should I use?</vt:lpstr>
      <vt:lpstr>Examples of open-ended and probing questions</vt:lpstr>
      <vt:lpstr>       Conflict Resolutions and Power Dynamics</vt:lpstr>
      <vt:lpstr>Aim of session</vt:lpstr>
      <vt:lpstr>Activity 3.1- Resolving disagreements</vt:lpstr>
      <vt:lpstr>Conflict management strategy</vt:lpstr>
      <vt:lpstr>Conflict management strategies</vt:lpstr>
      <vt:lpstr>Conflict management strategies</vt:lpstr>
      <vt:lpstr>Conflict management strategies</vt:lpstr>
      <vt:lpstr>Conflict management strategies</vt:lpstr>
      <vt:lpstr>Conflict management strategies</vt:lpstr>
      <vt:lpstr>Power dynamics</vt:lpstr>
      <vt:lpstr>Activity 3.3 </vt:lpstr>
      <vt:lpstr>Participatory approach</vt:lpstr>
      <vt:lpstr>       Introduction to participatory tools</vt:lpstr>
      <vt:lpstr>Introduction to PGP and video</vt:lpstr>
      <vt:lpstr>       Module 1: Roles and responsibilities</vt:lpstr>
      <vt:lpstr>Module 1: Roles and Responsibilities</vt:lpstr>
      <vt:lpstr>       Module 2A:Stakeholder and community engagement</vt:lpstr>
      <vt:lpstr>Stakeholder and community engagement</vt:lpstr>
      <vt:lpstr>Community engagement</vt:lpstr>
      <vt:lpstr>Why engage?</vt:lpstr>
      <vt:lpstr>6.3a Methods of engaging: Transect Walk </vt:lpstr>
      <vt:lpstr>6.3b Methods of engaging: Social mapping </vt:lpstr>
      <vt:lpstr>       Facilitatory methods to support dialogue with communities (Module 2A annex) </vt:lpstr>
      <vt:lpstr>Facilitatory methods to support dialogue with communities</vt:lpstr>
      <vt:lpstr>PowerPoint Presentation</vt:lpstr>
      <vt:lpstr>Activity 7.2 Small group practice</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research plans</dc:title>
  <dc:creator>Eleanor MacPherson</dc:creator>
  <cp:lastModifiedBy>Helen Piotrowski</cp:lastModifiedBy>
  <cp:revision>298</cp:revision>
  <dcterms:created xsi:type="dcterms:W3CDTF">2016-09-28T09:06:23Z</dcterms:created>
  <dcterms:modified xsi:type="dcterms:W3CDTF">2021-07-08T13:21:36Z</dcterms:modified>
</cp:coreProperties>
</file>